
<file path=[Content_Types].xml><?xml version="1.0" encoding="utf-8"?>
<Types xmlns="http://schemas.openxmlformats.org/package/2006/content-types">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6.xml" ContentType="application/vnd.openxmlformats-officedocument.presentationml.tags+xml"/>
  <Override PartName="/ppt/tags/tag18.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tags/tag28.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tags/tag17.xml" ContentType="application/vnd.openxmlformats-officedocument.presentationml.tags+xml"/>
  <Override PartName="/ppt/tags/tag26.xml" ContentType="application/vnd.openxmlformats-officedocument.presentationml.tags+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tiff" ContentType="image/tiff"/>
  <Override PartName="/ppt/tags/tag15.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28"/>
  </p:notesMasterIdLst>
  <p:handoutMasterIdLst>
    <p:handoutMasterId r:id="rId29"/>
  </p:handoutMasterIdLst>
  <p:sldIdLst>
    <p:sldId id="284" r:id="rId2"/>
    <p:sldId id="288" r:id="rId3"/>
    <p:sldId id="289" r:id="rId4"/>
    <p:sldId id="278" r:id="rId5"/>
    <p:sldId id="280" r:id="rId6"/>
    <p:sldId id="275" r:id="rId7"/>
    <p:sldId id="283" r:id="rId8"/>
    <p:sldId id="276" r:id="rId9"/>
    <p:sldId id="279" r:id="rId10"/>
    <p:sldId id="287"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Lst>
  <p:sldSz cx="9144000" cy="6858000" type="screen4x3"/>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scaleToFitPaper="1"/>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A86A"/>
    <a:srgbClr val="FFE49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10" autoAdjust="0"/>
  </p:normalViewPr>
  <p:slideViewPr>
    <p:cSldViewPr snapToObjects="1">
      <p:cViewPr varScale="1">
        <p:scale>
          <a:sx n="54" d="100"/>
          <a:sy n="54" d="100"/>
        </p:scale>
        <p:origin x="-1618"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EFE421-BA63-944A-9C5E-17934035529B}" type="datetimeFigureOut">
              <a:rPr lang="en-US" smtClean="0"/>
              <a:pPr/>
              <a:t>1/27/2012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7AAC150-6A3F-9541-B204-3792F6D65904}" type="slidenum">
              <a:rPr lang="en-US" smtClean="0"/>
              <a:pPr/>
              <a:t>‹#›</a:t>
            </a:fld>
            <a:endParaRPr lang="en-US"/>
          </a:p>
        </p:txBody>
      </p:sp>
    </p:spTree>
    <p:extLst>
      <p:ext uri="{BB962C8B-B14F-4D97-AF65-F5344CB8AC3E}">
        <p14:creationId xmlns:p14="http://schemas.microsoft.com/office/powerpoint/2010/main" xmlns="" val="9929958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7B2899-0B75-F041-AFE8-4C1E5D184665}" type="datetimeFigureOut">
              <a:rPr lang="en-US" smtClean="0"/>
              <a:pPr/>
              <a:t>1/27/2012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07EA33-3176-1746-8E4D-64F50ED202CE}" type="slidenum">
              <a:rPr lang="en-US" smtClean="0"/>
              <a:pPr/>
              <a:t>‹#›</a:t>
            </a:fld>
            <a:endParaRPr lang="en-US"/>
          </a:p>
        </p:txBody>
      </p:sp>
    </p:spTree>
    <p:extLst>
      <p:ext uri="{BB962C8B-B14F-4D97-AF65-F5344CB8AC3E}">
        <p14:creationId xmlns:p14="http://schemas.microsoft.com/office/powerpoint/2010/main" xmlns="" val="20781615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Hello, and welcome to The Origins of Agile Software Development, a module in Agile Fundamentals. This module is brought to you by ThoughtWorks Studios, makers of Mingle, Go, and Twist.</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a:t>
            </a:fld>
            <a:endParaRPr lang="en-US"/>
          </a:p>
        </p:txBody>
      </p:sp>
    </p:spTree>
    <p:extLst>
      <p:ext uri="{BB962C8B-B14F-4D97-AF65-F5344CB8AC3E}">
        <p14:creationId xmlns:p14="http://schemas.microsoft.com/office/powerpoint/2010/main" xmlns="" val="3367368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beginning</a:t>
            </a:r>
          </a:p>
          <a:p>
            <a:pPr lvl="1">
              <a:buFont typeface="Arial" pitchFamily="34" charset="0"/>
              <a:buChar char="•"/>
            </a:pPr>
            <a:r>
              <a:rPr lang="en-US" dirty="0" smtClean="0"/>
              <a:t>Offices, cubicles,</a:t>
            </a:r>
            <a:r>
              <a:rPr lang="en-US" baseline="0" dirty="0" smtClean="0"/>
              <a:t> isolation</a:t>
            </a:r>
          </a:p>
          <a:p>
            <a:pPr lvl="1">
              <a:buFont typeface="Arial" pitchFamily="34" charset="0"/>
              <a:buChar char="•"/>
            </a:pPr>
            <a:r>
              <a:rPr lang="en-US" baseline="0" dirty="0" smtClean="0"/>
              <a:t>Strict hierarchy of roles – architects, designers, users, programmers, testers, PMs, BA, Build masters, tech writers</a:t>
            </a:r>
          </a:p>
          <a:p>
            <a:pPr lvl="1">
              <a:buFont typeface="Arial" pitchFamily="34" charset="0"/>
              <a:buChar char="•"/>
            </a:pPr>
            <a:r>
              <a:rPr lang="en-US" baseline="0" dirty="0" smtClean="0"/>
              <a:t>Rare to see crossover of specialties</a:t>
            </a:r>
          </a:p>
          <a:p>
            <a:pPr lvl="1">
              <a:buFont typeface="Arial" pitchFamily="34" charset="0"/>
              <a:buChar char="•"/>
            </a:pPr>
            <a:r>
              <a:rPr lang="en-US" baseline="0" dirty="0" smtClean="0"/>
              <a:t>Projects done in phases/stages.</a:t>
            </a:r>
          </a:p>
          <a:p>
            <a:pPr lvl="1">
              <a:buFont typeface="Arial" pitchFamily="34" charset="0"/>
              <a:buChar char="•"/>
            </a:pPr>
            <a:r>
              <a:rPr lang="en-US" baseline="0" dirty="0" smtClean="0"/>
              <a:t>One phase could not begin until the other was completed</a:t>
            </a:r>
          </a:p>
          <a:p>
            <a:pPr lvl="1">
              <a:buFont typeface="Arial" pitchFamily="34" charset="0"/>
              <a:buChar char="•"/>
            </a:pPr>
            <a:endParaRPr lang="en-US" baseline="0" dirty="0" smtClean="0"/>
          </a:p>
          <a:p>
            <a:pPr lvl="0">
              <a:buFont typeface="Arial" pitchFamily="34" charset="0"/>
              <a:buChar char="•"/>
            </a:pPr>
            <a:r>
              <a:rPr lang="en-US" baseline="0" dirty="0" smtClean="0"/>
              <a:t>It was this lack of communication and team involvement, with long development cycles that agile was born. In fact, many flavors of agile were born.</a:t>
            </a:r>
          </a:p>
        </p:txBody>
      </p:sp>
      <p:sp>
        <p:nvSpPr>
          <p:cNvPr id="4" name="Slide Number Placeholder 3"/>
          <p:cNvSpPr>
            <a:spLocks noGrp="1"/>
          </p:cNvSpPr>
          <p:nvPr>
            <p:ph type="sldNum" sz="quarter" idx="10"/>
          </p:nvPr>
        </p:nvSpPr>
        <p:spPr/>
        <p:txBody>
          <a:bodyPr/>
          <a:lstStyle/>
          <a:p>
            <a:fld id="{FE07EA33-3176-1746-8E4D-64F50ED202CE}"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Lots of different flavors of Agile, and we will take a look at a few of them very quickly (these are just a few)</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Kent </a:t>
            </a:r>
            <a:r>
              <a:rPr lang="en-US" dirty="0" err="1" smtClean="0"/>
              <a:t>Schwaber</a:t>
            </a:r>
            <a:r>
              <a:rPr lang="en-US" dirty="0" smtClean="0"/>
              <a:t> developed in the late 1990’s</a:t>
            </a:r>
          </a:p>
          <a:p>
            <a:r>
              <a:rPr lang="en-US" dirty="0" smtClean="0"/>
              <a:t>Approach to plan, monitor, and manage projects</a:t>
            </a:r>
          </a:p>
          <a:p>
            <a:r>
              <a:rPr lang="en-US" dirty="0" smtClean="0"/>
              <a:t>Widely used</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Kent Beck, also developed in late 1990’s</a:t>
            </a:r>
          </a:p>
          <a:p>
            <a:r>
              <a:rPr lang="en-US" dirty="0" smtClean="0"/>
              <a:t>Primarily developer focused, although</a:t>
            </a:r>
            <a:r>
              <a:rPr lang="en-US" baseline="0" dirty="0" smtClean="0"/>
              <a:t> it shares many of the same beliefs as scrum for team dynamics and planning</a:t>
            </a:r>
          </a:p>
          <a:p>
            <a:r>
              <a:rPr lang="en-US" baseline="0" dirty="0" smtClean="0"/>
              <a:t>Also widely used</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Alistair Cockburn</a:t>
            </a:r>
          </a:p>
          <a:p>
            <a:r>
              <a:rPr lang="en-US" dirty="0" smtClean="0"/>
              <a:t>For n</a:t>
            </a:r>
            <a:r>
              <a:rPr lang="en-US" baseline="0" dirty="0" smtClean="0"/>
              <a:t>on-critical, small-team, focused and dedicated development</a:t>
            </a:r>
          </a:p>
          <a:p>
            <a:r>
              <a:rPr lang="en-US" dirty="0" smtClean="0"/>
              <a:t>Focuses on team dynamics, individual “belonging”, experimentation, allows failure</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Mary </a:t>
            </a:r>
            <a:r>
              <a:rPr lang="en-US" dirty="0" err="1" smtClean="0"/>
              <a:t>Poppendiek</a:t>
            </a:r>
            <a:r>
              <a:rPr lang="en-US" dirty="0" smtClean="0"/>
              <a:t> (“pop – en – dike”)</a:t>
            </a:r>
          </a:p>
          <a:p>
            <a:r>
              <a:rPr lang="en-US" dirty="0" smtClean="0"/>
              <a:t>Grew out of manufacturing, primarily the Toyota Production System</a:t>
            </a:r>
          </a:p>
          <a:p>
            <a:r>
              <a:rPr lang="en-US" dirty="0" smtClean="0"/>
              <a:t>Focuses on eliminating waste throughout</a:t>
            </a:r>
            <a:r>
              <a:rPr lang="en-US" baseline="0" dirty="0" smtClean="0"/>
              <a:t> the entire process, while building-in quality</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combine the best elements of all agile approaches, so when we talk about “agile” it can mean a range of things. </a:t>
            </a:r>
          </a:p>
          <a:p>
            <a:r>
              <a:rPr lang="en-US" dirty="0" smtClean="0"/>
              <a:t>But the focus is always</a:t>
            </a:r>
            <a:r>
              <a:rPr lang="en-US" baseline="0" dirty="0" smtClean="0"/>
              <a:t> the same – delivering business value effectively and quickly</a:t>
            </a:r>
          </a:p>
          <a:p>
            <a:r>
              <a:rPr lang="en-US" baseline="0" dirty="0" smtClean="0"/>
              <a:t>Don’t be fooled into thinking that if you do all the things on the right that you are agile – if you are not delivering business value, you have lost the plot.</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will learn how to organize, start, and execute a project using agile, using those techniques and approaches that are most useful here, rather than being focused on any single agile methodology.</a:t>
            </a:r>
          </a:p>
          <a:p>
            <a:r>
              <a:rPr lang="en-US" baseline="0" dirty="0" smtClean="0"/>
              <a:t>Need to be pragmatic, practical, and discover what works best</a:t>
            </a:r>
          </a:p>
        </p:txBody>
      </p:sp>
      <p:sp>
        <p:nvSpPr>
          <p:cNvPr id="4" name="Slide Number Placeholder 3"/>
          <p:cNvSpPr>
            <a:spLocks noGrp="1"/>
          </p:cNvSpPr>
          <p:nvPr>
            <p:ph type="sldNum" sz="quarter" idx="10"/>
          </p:nvPr>
        </p:nvSpPr>
        <p:spPr/>
        <p:txBody>
          <a:bodyPr/>
          <a:lstStyle/>
          <a:p>
            <a:fld id="{FE07EA33-3176-1746-8E4D-64F50ED202CE}"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lots of books on the subject of agile development, and you may want to reads some</a:t>
            </a:r>
            <a:r>
              <a:rPr lang="en-US" baseline="0" dirty="0" smtClean="0"/>
              <a:t> of them for yourself.</a:t>
            </a:r>
            <a:endParaRPr lang="en-US" dirty="0" smtClean="0"/>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720E6992-6E0E-5F4E-B05A-FEF04BEADA27}" type="slidenum">
              <a:rPr lang="en-US">
                <a:latin typeface="Arial" pitchFamily="-107" charset="0"/>
              </a:rPr>
              <a:pPr/>
              <a:t>21</a:t>
            </a:fld>
            <a:endParaRPr lang="en-US">
              <a:latin typeface="Arial" pitchFamily="-107" charset="0"/>
            </a:endParaRPr>
          </a:p>
        </p:txBody>
      </p:sp>
      <p:sp>
        <p:nvSpPr>
          <p:cNvPr id="128003" name="Rectangle 2"/>
          <p:cNvSpPr>
            <a:spLocks noGrp="1" noRot="1" noChangeAspect="1" noChangeArrowheads="1" noTextEdit="1"/>
          </p:cNvSpPr>
          <p:nvPr>
            <p:ph type="sldImg"/>
          </p:nvPr>
        </p:nvSpPr>
        <p:spPr>
          <a:xfrm>
            <a:off x="1136650" y="703263"/>
            <a:ext cx="4586288" cy="3440112"/>
          </a:xfrm>
          <a:ln/>
        </p:spPr>
      </p:sp>
      <p:sp>
        <p:nvSpPr>
          <p:cNvPr id="128004" name="Rectangle 3"/>
          <p:cNvSpPr>
            <a:spLocks noGrp="1" noChangeArrowheads="1"/>
          </p:cNvSpPr>
          <p:nvPr>
            <p:ph type="body" idx="1"/>
          </p:nvPr>
        </p:nvSpPr>
        <p:spPr>
          <a:xfrm>
            <a:off x="924029" y="4354956"/>
            <a:ext cx="5009943" cy="4073889"/>
          </a:xfrm>
          <a:noFill/>
          <a:ln/>
        </p:spPr>
        <p:txBody>
          <a:bodyPr/>
          <a:lstStyle/>
          <a:p>
            <a:endParaRPr lang="en-US" dirty="0" smtClean="0"/>
          </a:p>
          <a:p>
            <a:pPr eaLnBrk="1" hangingPunct="1"/>
            <a:r>
              <a:rPr lang="en-US" dirty="0" smtClean="0">
                <a:latin typeface="Arial" pitchFamily="-107" charset="0"/>
              </a:rPr>
              <a:t>Now for a little bit of fun. You each have a worksheet</a:t>
            </a:r>
            <a:r>
              <a:rPr lang="en-US" baseline="0" dirty="0" smtClean="0">
                <a:latin typeface="Arial" pitchFamily="-107" charset="0"/>
              </a:rPr>
              <a:t> that contains the key concepts that make up the Manifesto.  There’s a template on those worksheets, showing how the ideas go together. Let’s take a few minutes to see if we can figure out what the signers of the Manifesto had in mind.</a:t>
            </a:r>
          </a:p>
          <a:p>
            <a:pPr eaLnBrk="1" hangingPunct="1"/>
            <a:endParaRPr lang="en-US" baseline="0" dirty="0" smtClean="0">
              <a:latin typeface="Arial" pitchFamily="-107" charset="0"/>
            </a:endParaRPr>
          </a:p>
          <a:p>
            <a:pPr marL="182880"/>
            <a:r>
              <a:rPr lang="en-GB" sz="1200" b="1" i="1" kern="1200" dirty="0" smtClean="0">
                <a:solidFill>
                  <a:schemeClr val="tx1"/>
                </a:solidFill>
                <a:latin typeface="+mn-lt"/>
                <a:ea typeface="+mn-ea"/>
                <a:cs typeface="+mn-cs"/>
              </a:rPr>
              <a:t>Building the Agile Manifesto</a:t>
            </a:r>
            <a:endParaRPr lang="en-US" sz="1200" b="1" i="1" kern="1200" dirty="0" smtClean="0">
              <a:solidFill>
                <a:schemeClr val="tx1"/>
              </a:solidFill>
              <a:latin typeface="+mn-lt"/>
              <a:ea typeface="+mn-ea"/>
              <a:cs typeface="+mn-cs"/>
            </a:endParaRPr>
          </a:p>
          <a:p>
            <a:pPr marL="182880"/>
            <a:r>
              <a:rPr lang="en-GB" sz="1200" i="1" kern="1200" dirty="0" smtClean="0">
                <a:solidFill>
                  <a:schemeClr val="tx1"/>
                </a:solidFill>
                <a:latin typeface="+mn-lt"/>
                <a:ea typeface="+mn-ea"/>
                <a:cs typeface="+mn-cs"/>
              </a:rPr>
              <a:t>Don't just simply present the agile manifesto. The students will learn more if they have an opportunity to build it. Ensure that your flip chart has the four empty slots for all the statements as well.</a:t>
            </a:r>
          </a:p>
          <a:p>
            <a:pPr marL="182880"/>
            <a:endParaRPr lang="en-US" sz="1200" i="1" kern="1200" dirty="0" smtClean="0">
              <a:solidFill>
                <a:schemeClr val="tx1"/>
              </a:solidFill>
              <a:latin typeface="+mn-lt"/>
              <a:ea typeface="+mn-ea"/>
              <a:cs typeface="+mn-cs"/>
            </a:endParaRPr>
          </a:p>
          <a:p>
            <a:pPr marL="182880"/>
            <a:r>
              <a:rPr lang="en-GB" sz="1200" i="1" kern="1200" dirty="0" smtClean="0">
                <a:solidFill>
                  <a:schemeClr val="tx1"/>
                </a:solidFill>
                <a:latin typeface="+mn-lt"/>
                <a:ea typeface="+mn-ea"/>
                <a:cs typeface="+mn-cs"/>
              </a:rPr>
              <a:t>Hand out copies of the empty Agile Manifesto (see Student's Handout). Feel free to ask students to work together in pairs or individually. Explain the manifesto is used as a guide for values and that everything on the list is important and we're trying to understand what factors might influence the decisions we make. </a:t>
            </a:r>
          </a:p>
          <a:p>
            <a:pPr marL="182880"/>
            <a:endParaRPr lang="en-US" sz="1200" i="1" kern="1200" dirty="0" smtClean="0">
              <a:solidFill>
                <a:schemeClr val="tx1"/>
              </a:solidFill>
              <a:latin typeface="+mn-lt"/>
              <a:ea typeface="+mn-ea"/>
              <a:cs typeface="+mn-cs"/>
            </a:endParaRPr>
          </a:p>
          <a:p>
            <a:pPr marL="182880"/>
            <a:r>
              <a:rPr lang="en-GB" sz="1200" i="1" kern="1200" dirty="0" smtClean="0">
                <a:solidFill>
                  <a:schemeClr val="tx1"/>
                </a:solidFill>
                <a:latin typeface="+mn-lt"/>
                <a:ea typeface="+mn-ea"/>
                <a:cs typeface="+mn-cs"/>
              </a:rPr>
              <a:t>Give them five minutes to fill out their form. Build up the manifesto based on everyone's input and discuss why one item appears on one side, and why they are trade offs. </a:t>
            </a:r>
            <a:endParaRPr lang="en-US" sz="1200" i="1" kern="1200" dirty="0" smtClean="0">
              <a:solidFill>
                <a:schemeClr val="tx1"/>
              </a:solidFill>
              <a:latin typeface="+mn-lt"/>
              <a:ea typeface="+mn-ea"/>
              <a:cs typeface="+mn-cs"/>
            </a:endParaRPr>
          </a:p>
          <a:p>
            <a:pPr eaLnBrk="1" hangingPunct="1"/>
            <a:endParaRPr lang="en-US" dirty="0">
              <a:latin typeface="Arial" pitchFamily="-107"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Arial" pitchFamily="34" charset="0"/>
              <a:buChar char="•"/>
            </a:pPr>
            <a:r>
              <a:rPr lang="en-US" dirty="0" smtClean="0">
                <a:latin typeface="Arial" pitchFamily="-107" charset="0"/>
              </a:rPr>
              <a:t>What do</a:t>
            </a:r>
            <a:r>
              <a:rPr lang="en-US" baseline="0" dirty="0" smtClean="0">
                <a:latin typeface="Arial" pitchFamily="-107" charset="0"/>
              </a:rPr>
              <a:t> these ideas mean to us?</a:t>
            </a:r>
          </a:p>
          <a:p>
            <a:pPr eaLnBrk="1" hangingPunct="1">
              <a:buFont typeface="Arial" pitchFamily="34" charset="0"/>
              <a:buChar char="•"/>
            </a:pPr>
            <a:r>
              <a:rPr lang="en-US" baseline="0" dirty="0" smtClean="0">
                <a:latin typeface="Arial" pitchFamily="-107" charset="0"/>
              </a:rPr>
              <a:t>Something </a:t>
            </a:r>
            <a:r>
              <a:rPr lang="en-US" b="1" baseline="0" dirty="0" smtClean="0">
                <a:latin typeface="Arial" pitchFamily="-107" charset="0"/>
              </a:rPr>
              <a:t>over</a:t>
            </a:r>
            <a:r>
              <a:rPr lang="en-US" b="0" baseline="0" dirty="0" smtClean="0">
                <a:latin typeface="Arial" pitchFamily="-107" charset="0"/>
              </a:rPr>
              <a:t> something else</a:t>
            </a:r>
          </a:p>
          <a:p>
            <a:pPr eaLnBrk="1" hangingPunct="1">
              <a:buFont typeface="Arial" pitchFamily="34" charset="0"/>
              <a:buChar char="•"/>
            </a:pPr>
            <a:r>
              <a:rPr lang="en-US" b="1" baseline="0" dirty="0" smtClean="0">
                <a:latin typeface="Arial" pitchFamily="-107" charset="0"/>
              </a:rPr>
              <a:t>Not </a:t>
            </a:r>
            <a:r>
              <a:rPr lang="en-US" b="0" baseline="0" dirty="0" smtClean="0">
                <a:latin typeface="Arial" pitchFamily="-107" charset="0"/>
              </a:rPr>
              <a:t>instead of</a:t>
            </a:r>
          </a:p>
          <a:p>
            <a:pPr eaLnBrk="1" hangingPunct="1">
              <a:buFont typeface="Arial" pitchFamily="34" charset="0"/>
              <a:buChar char="•"/>
            </a:pPr>
            <a:r>
              <a:rPr lang="en-US" b="0" baseline="0" dirty="0" smtClean="0">
                <a:latin typeface="Arial" pitchFamily="-107" charset="0"/>
              </a:rPr>
              <a:t>Both sides have value</a:t>
            </a:r>
          </a:p>
          <a:p>
            <a:pPr eaLnBrk="1" hangingPunct="1">
              <a:buFont typeface="Arial" pitchFamily="34" charset="0"/>
              <a:buChar char="•"/>
            </a:pPr>
            <a:r>
              <a:rPr lang="en-US" b="0" baseline="0" dirty="0" smtClean="0">
                <a:latin typeface="Arial" pitchFamily="-107" charset="0"/>
              </a:rPr>
              <a:t>Items on the right have value  BUT</a:t>
            </a:r>
          </a:p>
          <a:p>
            <a:pPr eaLnBrk="1" hangingPunct="1">
              <a:buFont typeface="Arial" pitchFamily="34" charset="0"/>
              <a:buChar char="•"/>
            </a:pPr>
            <a:r>
              <a:rPr lang="en-US" b="0" baseline="0" dirty="0" smtClean="0">
                <a:latin typeface="Arial" pitchFamily="-107" charset="0"/>
              </a:rPr>
              <a:t>We value the left items more</a:t>
            </a:r>
            <a:endParaRPr lang="en-US" b="1" dirty="0" smtClean="0">
              <a:latin typeface="Arial" pitchFamily="-107" charset="0"/>
            </a:endParaRPr>
          </a:p>
          <a:p>
            <a:pPr eaLnBrk="1" hangingPunct="1"/>
            <a:endParaRPr lang="en-US" dirty="0" smtClean="0">
              <a:latin typeface="Arial" pitchFamily="-107" charset="0"/>
            </a:endParaRPr>
          </a:p>
          <a:p>
            <a:pPr eaLnBrk="1" hangingPunct="1"/>
            <a:endParaRPr lang="en-US" dirty="0" smtClean="0">
              <a:latin typeface="Arial" pitchFamily="-107" charset="0"/>
            </a:endParaRPr>
          </a:p>
          <a:p>
            <a:pPr eaLnBrk="1" hangingPunct="1"/>
            <a:r>
              <a:rPr lang="en-US" dirty="0" smtClean="0">
                <a:latin typeface="Arial" pitchFamily="-107" charset="0"/>
              </a:rPr>
              <a:t>-------------------------------------------------------------------------------</a:t>
            </a:r>
          </a:p>
          <a:p>
            <a:pPr eaLnBrk="1" hangingPunct="1"/>
            <a:r>
              <a:rPr lang="en-US" dirty="0" smtClean="0">
                <a:latin typeface="Arial" pitchFamily="-107" charset="0"/>
              </a:rPr>
              <a:t>Let’s talk for a few minutes about the four key ideas these folks wrote into the Agile Manifesto, and what they mean to us.</a:t>
            </a:r>
          </a:p>
          <a:p>
            <a:pPr eaLnBrk="1" hangingPunct="1"/>
            <a:endParaRPr lang="en-US" dirty="0" smtClean="0">
              <a:latin typeface="Arial" pitchFamily="-107" charset="0"/>
            </a:endParaRPr>
          </a:p>
          <a:p>
            <a:pPr eaLnBrk="1" hangingPunct="1"/>
            <a:r>
              <a:rPr lang="en-US" dirty="0" smtClean="0">
                <a:latin typeface="Arial" pitchFamily="-107" charset="0"/>
              </a:rPr>
              <a:t>First, we’ll consider the wording.  Note that every one of these is phrased as something over something else. That’s not instead of or is better than. No, it’s over. That means that both sides of the statement have value, and that the folks who authored the Manifesto were expressing a preference for one over the other.</a:t>
            </a:r>
          </a:p>
          <a:p>
            <a:pPr eaLnBrk="1" hangingPunct="1"/>
            <a:endParaRPr lang="en-US" dirty="0" smtClean="0">
              <a:latin typeface="Arial" pitchFamily="-107" charset="0"/>
            </a:endParaRPr>
          </a:p>
          <a:p>
            <a:pPr eaLnBrk="1" hangingPunct="1"/>
            <a:r>
              <a:rPr lang="en-US" dirty="0" smtClean="0">
                <a:latin typeface="Arial" pitchFamily="-107" charset="0"/>
              </a:rPr>
              <a:t>In fact, what you don’t see on this illustration is the sentence that comes after the four points in the manifesto: “That is, while there is value in the items on the right, we value the items on the left more. “</a:t>
            </a:r>
          </a:p>
          <a:p>
            <a:pPr eaLnBrk="1" hangingPunct="1"/>
            <a:endParaRPr lang="en-US" dirty="0" smtClean="0">
              <a:latin typeface="Arial" pitchFamily="-107" charset="0"/>
            </a:endParaRPr>
          </a:p>
          <a:p>
            <a:pPr eaLnBrk="1" hangingPunct="1"/>
            <a:r>
              <a:rPr lang="en-US" dirty="0" smtClean="0">
                <a:latin typeface="Arial" pitchFamily="-107" charset="0"/>
              </a:rPr>
              <a:t>Now let’s look at them one by one…</a:t>
            </a:r>
          </a:p>
        </p:txBody>
      </p:sp>
      <p:sp>
        <p:nvSpPr>
          <p:cNvPr id="4" name="Slide Number Placeholder 3"/>
          <p:cNvSpPr>
            <a:spLocks noGrp="1"/>
          </p:cNvSpPr>
          <p:nvPr>
            <p:ph type="sldNum" sz="quarter" idx="10"/>
          </p:nvPr>
        </p:nvSpPr>
        <p:spPr/>
        <p:txBody>
          <a:bodyPr/>
          <a:lstStyle/>
          <a:p>
            <a:fld id="{FE07EA33-3176-1746-8E4D-64F50ED202CE}"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Discussion:</a:t>
            </a:r>
          </a:p>
          <a:p>
            <a:r>
              <a:rPr lang="en-US" i="0" dirty="0" smtClean="0"/>
              <a:t>How do you feel about getting out of your cubicles</a:t>
            </a:r>
            <a:r>
              <a:rPr lang="en-US" i="0" baseline="0" dirty="0" smtClean="0"/>
              <a:t> and moving to a </a:t>
            </a:r>
            <a:r>
              <a:rPr lang="en-US" i="0" baseline="0" dirty="0" err="1" smtClean="0"/>
              <a:t>teamroom</a:t>
            </a:r>
            <a:r>
              <a:rPr lang="en-US" i="0" baseline="0" dirty="0" smtClean="0"/>
              <a:t> environment?</a:t>
            </a:r>
            <a:endParaRPr lang="en-US" i="0" dirty="0" smtClean="0"/>
          </a:p>
        </p:txBody>
      </p:sp>
      <p:sp>
        <p:nvSpPr>
          <p:cNvPr id="4" name="Slide Number Placeholder 3"/>
          <p:cNvSpPr>
            <a:spLocks noGrp="1"/>
          </p:cNvSpPr>
          <p:nvPr>
            <p:ph type="sldNum" sz="quarter" idx="10"/>
          </p:nvPr>
        </p:nvSpPr>
        <p:spPr/>
        <p:txBody>
          <a:bodyPr/>
          <a:lstStyle/>
          <a:p>
            <a:fld id="{FE07EA33-3176-1746-8E4D-64F50ED202CE}" type="slidenum">
              <a:rPr lang="en-US" smtClean="0"/>
              <a:pPr/>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i="0" dirty="0" smtClean="0"/>
              <a:t>Instead of getting up to find someone</a:t>
            </a:r>
          </a:p>
          <a:p>
            <a:pPr>
              <a:buFont typeface="Arial" pitchFamily="34" charset="0"/>
              <a:buChar char="•"/>
            </a:pPr>
            <a:r>
              <a:rPr lang="en-US" i="0" dirty="0" smtClean="0"/>
              <a:t>Losing time and context</a:t>
            </a:r>
          </a:p>
          <a:p>
            <a:pPr>
              <a:buFont typeface="Arial" pitchFamily="34" charset="0"/>
              <a:buNone/>
            </a:pPr>
            <a:r>
              <a:rPr lang="en-US" i="0" dirty="0" smtClean="0"/>
              <a:t>[CLICK]</a:t>
            </a:r>
          </a:p>
          <a:p>
            <a:endParaRPr lang="en-US" i="0" dirty="0" smtClean="0"/>
          </a:p>
          <a:p>
            <a:endParaRPr lang="en-US" i="0" dirty="0" smtClean="0"/>
          </a:p>
          <a:p>
            <a:r>
              <a:rPr lang="en-US" i="0" dirty="0" smtClean="0"/>
              <a:t>Consider our previous example, where I have to get up, walk around, find someone to answer a question, go back to my office or cubicle, remember what they said…  Well, there’s a lot of time and knowledge lost, and productivity is not very high. What if, when I wanted to ask someone a question, they were right there in the room with me? What if I could just ask, immediately use the answer, ask clarifying questions, all without leaving my work space?</a:t>
            </a:r>
            <a:endParaRPr lang="en-US" i="0" baseline="0" dirty="0" smtClean="0"/>
          </a:p>
        </p:txBody>
      </p:sp>
      <p:sp>
        <p:nvSpPr>
          <p:cNvPr id="4" name="Slide Number Placeholder 3"/>
          <p:cNvSpPr>
            <a:spLocks noGrp="1"/>
          </p:cNvSpPr>
          <p:nvPr>
            <p:ph type="sldNum" sz="quarter" idx="10"/>
          </p:nvPr>
        </p:nvSpPr>
        <p:spPr/>
        <p:txBody>
          <a:bodyPr/>
          <a:lstStyle/>
          <a:p>
            <a:fld id="{FE07EA33-3176-1746-8E4D-64F50ED202CE}" type="slidenum">
              <a:rPr lang="en-US" smtClean="0"/>
              <a:pPr/>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i="0" dirty="0" smtClean="0"/>
              <a:t>I just pick</a:t>
            </a:r>
            <a:r>
              <a:rPr lang="en-US" i="0" baseline="0" dirty="0" smtClean="0"/>
              <a:t> my head up and ask the question</a:t>
            </a:r>
          </a:p>
          <a:p>
            <a:pPr lvl="1">
              <a:buFont typeface="Arial" pitchFamily="34" charset="0"/>
              <a:buChar char="•"/>
            </a:pPr>
            <a:r>
              <a:rPr lang="en-US" i="0" dirty="0" smtClean="0"/>
              <a:t>Get an answer</a:t>
            </a:r>
          </a:p>
          <a:p>
            <a:pPr lvl="1">
              <a:buFont typeface="Arial" pitchFamily="34" charset="0"/>
              <a:buChar char="•"/>
            </a:pPr>
            <a:r>
              <a:rPr lang="en-US" i="0" dirty="0" smtClean="0"/>
              <a:t>Follow up</a:t>
            </a:r>
            <a:r>
              <a:rPr lang="en-US" i="0" baseline="0" dirty="0" smtClean="0"/>
              <a:t> question</a:t>
            </a:r>
          </a:p>
          <a:p>
            <a:pPr lvl="1">
              <a:buFont typeface="Arial" pitchFamily="34" charset="0"/>
              <a:buChar char="•"/>
            </a:pPr>
            <a:r>
              <a:rPr lang="en-US" i="0" baseline="0" dirty="0" smtClean="0"/>
              <a:t>Back to work</a:t>
            </a:r>
          </a:p>
          <a:p>
            <a:pPr lvl="1">
              <a:buFont typeface="Arial" pitchFamily="34" charset="0"/>
              <a:buChar char="•"/>
            </a:pPr>
            <a:r>
              <a:rPr lang="en-US" i="0" baseline="0" dirty="0" smtClean="0"/>
              <a:t>Productivity goes up</a:t>
            </a:r>
          </a:p>
          <a:p>
            <a:pPr lvl="1">
              <a:buFont typeface="Arial" pitchFamily="34" charset="0"/>
              <a:buChar char="•"/>
            </a:pPr>
            <a:r>
              <a:rPr lang="en-US" i="0" baseline="0" dirty="0" smtClean="0"/>
              <a:t>Quality goes up</a:t>
            </a:r>
          </a:p>
          <a:p>
            <a:pPr lvl="1">
              <a:buFont typeface="Arial" pitchFamily="34" charset="0"/>
              <a:buChar char="•"/>
            </a:pPr>
            <a:r>
              <a:rPr lang="en-US" i="0" baseline="0" dirty="0" smtClean="0"/>
              <a:t>Time goes down</a:t>
            </a:r>
            <a:endParaRPr lang="en-US" i="0" dirty="0" smtClean="0"/>
          </a:p>
          <a:p>
            <a:pPr>
              <a:buFont typeface="Arial" pitchFamily="34" charset="0"/>
              <a:buChar char="•"/>
            </a:pPr>
            <a:r>
              <a:rPr lang="en-US" i="0" dirty="0" smtClean="0"/>
              <a:t>What</a:t>
            </a:r>
            <a:r>
              <a:rPr lang="en-US" i="0" baseline="0" dirty="0" smtClean="0"/>
              <a:t> about code reviews?</a:t>
            </a:r>
          </a:p>
          <a:p>
            <a:pPr lvl="1">
              <a:buFont typeface="Arial" pitchFamily="34" charset="0"/>
              <a:buChar char="•"/>
            </a:pPr>
            <a:r>
              <a:rPr lang="en-US" i="0" baseline="0" dirty="0" smtClean="0"/>
              <a:t>Long after the code was written, tested</a:t>
            </a:r>
          </a:p>
          <a:p>
            <a:pPr lvl="1">
              <a:buFont typeface="Arial" pitchFamily="34" charset="0"/>
              <a:buChar char="•"/>
            </a:pPr>
            <a:r>
              <a:rPr lang="en-US" i="0" dirty="0" smtClean="0"/>
              <a:t>Change was resisted</a:t>
            </a:r>
          </a:p>
          <a:p>
            <a:pPr lvl="1">
              <a:buFont typeface="Arial" pitchFamily="34" charset="0"/>
              <a:buChar char="•"/>
            </a:pPr>
            <a:r>
              <a:rPr lang="en-US" i="0" dirty="0" smtClean="0"/>
              <a:t>Feedback taken as criticism</a:t>
            </a:r>
          </a:p>
          <a:p>
            <a:pPr lvl="0">
              <a:buFont typeface="Arial" pitchFamily="34" charset="0"/>
              <a:buChar char="•"/>
            </a:pPr>
            <a:r>
              <a:rPr lang="en-US" i="0" dirty="0" smtClean="0"/>
              <a:t>What if my reviewer was working with me?</a:t>
            </a:r>
          </a:p>
          <a:p>
            <a:pPr lvl="1">
              <a:buFont typeface="Arial" pitchFamily="34" charset="0"/>
              <a:buChar char="•"/>
            </a:pPr>
            <a:r>
              <a:rPr lang="en-US" i="0" dirty="0" smtClean="0"/>
              <a:t>Talking to me while I code</a:t>
            </a:r>
          </a:p>
          <a:p>
            <a:pPr lvl="1">
              <a:buFont typeface="Arial" pitchFamily="34" charset="0"/>
              <a:buChar char="•"/>
            </a:pPr>
            <a:r>
              <a:rPr lang="en-US" i="0" dirty="0" smtClean="0"/>
              <a:t>Pairing with me</a:t>
            </a:r>
          </a:p>
          <a:p>
            <a:endParaRPr lang="en-US" i="0" dirty="0" smtClean="0"/>
          </a:p>
          <a:p>
            <a:r>
              <a:rPr lang="en-US" i="0" dirty="0" smtClean="0"/>
              <a:t>-------------------------------------------------------------------------------------------------------------------------</a:t>
            </a:r>
          </a:p>
          <a:p>
            <a:r>
              <a:rPr lang="en-US" i="0" dirty="0" smtClean="0"/>
              <a:t>The answer is that productivity goes up, the quality of the work goes up, and the time it takes goes down.</a:t>
            </a:r>
          </a:p>
          <a:p>
            <a:endParaRPr lang="en-US" i="0" dirty="0" smtClean="0"/>
          </a:p>
          <a:p>
            <a:r>
              <a:rPr lang="en-US" i="0" dirty="0" smtClean="0"/>
              <a:t>Now, let’s look at another part of this. In the old days (yes, we’re still talking about times as recent as yesterday), code reviews were a separate process, conducted with some degree of formality.  They usually took place after I’d written and tested my code, when I thought I was done, and when I thought I was ready to move on. Because we had to schedule and arrange and plan the time, code reviews frequently took place some significant time after I thought I was done.  Changes were resisted, and feedback was always taken as criticism.</a:t>
            </a:r>
          </a:p>
          <a:p>
            <a:endParaRPr lang="en-US" i="0" dirty="0" smtClean="0"/>
          </a:p>
          <a:p>
            <a:r>
              <a:rPr lang="en-US" i="0" dirty="0" smtClean="0"/>
              <a:t>What if code reviews were happening in real time?  What if my reviewer was actually sitting right next to me, talking to me about my code, the decisions I’m making, and so on, as I’m writing my code?  And what if we changed roles periodically?  This is Pair Programming, and is another outcome from the C3 project, and a core practice in XP.</a:t>
            </a:r>
          </a:p>
        </p:txBody>
      </p:sp>
      <p:sp>
        <p:nvSpPr>
          <p:cNvPr id="4" name="Slide Number Placeholder 3"/>
          <p:cNvSpPr>
            <a:spLocks noGrp="1"/>
          </p:cNvSpPr>
          <p:nvPr>
            <p:ph type="sldNum" sz="quarter" idx="10"/>
          </p:nvPr>
        </p:nvSpPr>
        <p:spPr/>
        <p:txBody>
          <a:bodyPr/>
          <a:lstStyle/>
          <a:p>
            <a:fld id="{FE07EA33-3176-1746-8E4D-64F50ED202CE}" type="slidenum">
              <a:rPr lang="en-US" smtClean="0"/>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we’ve done……</a:t>
            </a:r>
          </a:p>
          <a:p>
            <a:endParaRPr lang="en-US" dirty="0" smtClean="0"/>
          </a:p>
          <a:p>
            <a:pPr>
              <a:buFont typeface="Arial" pitchFamily="34" charset="0"/>
              <a:buChar char="•"/>
            </a:pPr>
            <a:r>
              <a:rPr lang="en-US" dirty="0" smtClean="0"/>
              <a:t>Seen how best</a:t>
            </a:r>
            <a:r>
              <a:rPr lang="en-US" baseline="0" dirty="0" smtClean="0"/>
              <a:t> practices address traditional project challenges</a:t>
            </a:r>
          </a:p>
          <a:p>
            <a:pPr>
              <a:buFont typeface="Arial" pitchFamily="34" charset="0"/>
              <a:buChar char="•"/>
            </a:pPr>
            <a:r>
              <a:rPr lang="en-US" baseline="0" dirty="0" smtClean="0"/>
              <a:t>Learned the process</a:t>
            </a:r>
          </a:p>
          <a:p>
            <a:pPr>
              <a:buFont typeface="Arial" pitchFamily="34" charset="0"/>
              <a:buChar char="•"/>
            </a:pPr>
            <a:r>
              <a:rPr lang="en-US" baseline="0" dirty="0" smtClean="0"/>
              <a:t>Met the team</a:t>
            </a:r>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26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a:solidFill>
                  <a:srgbClr val="000000"/>
                </a:solidFill>
                <a:latin typeface="Trebuchet MS" charset="0"/>
                <a:cs typeface="Trebuchet MS" charset="0"/>
                <a:sym typeface="Trebuchet MS" charset="0"/>
              </a:rPr>
              <a:t>TIMING: &lt;= 2 Minutes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Introduce yourself – no more than 2 minutes – quick background, relevant experience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TIMING:</a:t>
            </a:r>
            <a:endParaRPr lang="en-US" baseline="0" dirty="0" smtClean="0"/>
          </a:p>
          <a:p>
            <a:endParaRPr lang="en-US" baseline="0" dirty="0" smtClean="0"/>
          </a:p>
          <a:p>
            <a:r>
              <a:rPr lang="en-US" baseline="0" dirty="0" smtClean="0"/>
              <a:t>Introductions: &lt; 5 minutes</a:t>
            </a:r>
          </a:p>
          <a:p>
            <a:r>
              <a:rPr lang="en-US" baseline="0" dirty="0" smtClean="0"/>
              <a:t>Group Juggle: 5 – 8 minutes</a:t>
            </a:r>
            <a:endParaRPr lang="en-US" dirty="0" smtClean="0"/>
          </a:p>
          <a:p>
            <a:endParaRPr lang="en-US" dirty="0" smtClean="0"/>
          </a:p>
          <a:p>
            <a:r>
              <a:rPr lang="en-US" dirty="0" smtClean="0"/>
              <a:t>Follow introductions with Group Juggle…</a:t>
            </a:r>
          </a:p>
          <a:p>
            <a:endParaRPr lang="en-US" dirty="0" smtClean="0"/>
          </a:p>
          <a:p>
            <a:r>
              <a:rPr lang="en-US" dirty="0" smtClean="0"/>
              <a:t>http://</a:t>
            </a:r>
            <a:r>
              <a:rPr lang="en-US" dirty="0" err="1" smtClean="0"/>
              <a:t>wilderdom.com/games/descriptions/GroupJuggle.html</a:t>
            </a:r>
            <a:endParaRPr lang="en-US" dirty="0" smtClean="0"/>
          </a:p>
          <a:p>
            <a:endParaRPr lang="en-US" dirty="0" smtClean="0"/>
          </a:p>
          <a:p>
            <a:r>
              <a:rPr lang="en-US" b="1" dirty="0" smtClean="0"/>
              <a:t>Group Juggle</a:t>
            </a:r>
          </a:p>
          <a:p>
            <a:pPr>
              <a:buFont typeface="Arial"/>
              <a:buChar char="•"/>
            </a:pPr>
            <a:r>
              <a:rPr lang="en-US" dirty="0" smtClean="0"/>
              <a:t>Fun way to start working together. </a:t>
            </a:r>
          </a:p>
          <a:p>
            <a:pPr>
              <a:buFont typeface="Arial"/>
              <a:buChar char="•"/>
            </a:pPr>
            <a:r>
              <a:rPr lang="en-US" dirty="0" smtClean="0"/>
              <a:t>Can be used to learn names and develop a sense of interconnectedness.  </a:t>
            </a:r>
          </a:p>
          <a:p>
            <a:pPr>
              <a:buFont typeface="Arial"/>
              <a:buChar char="•"/>
            </a:pPr>
            <a:r>
              <a:rPr lang="en-US" dirty="0" smtClean="0"/>
              <a:t>Stand in a circle, toss a ball to someone, using his/her name, and they in turn toss it to someone else, using the next person's name. </a:t>
            </a:r>
          </a:p>
          <a:p>
            <a:pPr>
              <a:buFont typeface="Arial"/>
              <a:buChar char="•"/>
            </a:pPr>
            <a:r>
              <a:rPr lang="en-US" dirty="0" smtClean="0"/>
              <a:t>Keep it going, then more balls are introduced and it starts gets crazy. </a:t>
            </a:r>
          </a:p>
          <a:p>
            <a:pPr>
              <a:buFont typeface="Arial"/>
              <a:buNone/>
            </a:pPr>
            <a:endParaRPr lang="en-US" dirty="0" smtClean="0"/>
          </a:p>
          <a:p>
            <a:r>
              <a:rPr lang="en-US" b="1" dirty="0" smtClean="0"/>
              <a:t>How to Run a Group Juggle Session</a:t>
            </a:r>
          </a:p>
          <a:p>
            <a:endParaRPr lang="en-US" dirty="0" smtClean="0"/>
          </a:p>
          <a:p>
            <a:r>
              <a:rPr lang="en-US" b="1" dirty="0" smtClean="0"/>
              <a:t>Set up &amp; instructions for 1st round of group juggling</a:t>
            </a:r>
          </a:p>
          <a:p>
            <a:pPr>
              <a:buFont typeface="Arial"/>
              <a:buChar char="•"/>
            </a:pPr>
            <a:r>
              <a:rPr lang="en-US" dirty="0" smtClean="0"/>
              <a:t>Arrange participants in a circle, not too close, not too far from one another</a:t>
            </a:r>
          </a:p>
          <a:p>
            <a:pPr>
              <a:buFont typeface="Arial"/>
              <a:buChar char="•"/>
            </a:pPr>
            <a:r>
              <a:rPr lang="en-US" dirty="0" smtClean="0"/>
              <a:t>Include yourself in the circle</a:t>
            </a:r>
          </a:p>
          <a:p>
            <a:pPr>
              <a:buFont typeface="Arial"/>
              <a:buChar char="•"/>
            </a:pPr>
            <a:r>
              <a:rPr lang="en-US" dirty="0" smtClean="0"/>
              <a:t>Explain that you are going to throw a ball to someone - pick someone out &amp; ask their name, then say </a:t>
            </a:r>
          </a:p>
          <a:p>
            <a:pPr>
              <a:buFont typeface="Arial"/>
              <a:buChar char="•"/>
            </a:pPr>
            <a:r>
              <a:rPr lang="en-US" dirty="0" smtClean="0"/>
              <a:t>"Hi Freddy, my name is James...here you go!" </a:t>
            </a:r>
            <a:br>
              <a:rPr lang="en-US" dirty="0" smtClean="0"/>
            </a:br>
            <a:r>
              <a:rPr lang="en-US" dirty="0" smtClean="0"/>
              <a:t>[underarm throw a ball to Freddy]</a:t>
            </a:r>
          </a:p>
          <a:p>
            <a:pPr>
              <a:buFont typeface="Arial"/>
              <a:buChar char="•"/>
            </a:pPr>
            <a:r>
              <a:rPr lang="en-US" dirty="0" smtClean="0"/>
              <a:t>Freddy then says </a:t>
            </a:r>
            <a:br>
              <a:rPr lang="en-US" dirty="0" smtClean="0"/>
            </a:br>
            <a:r>
              <a:rPr lang="en-US" dirty="0" smtClean="0"/>
              <a:t>"Thank you James", picks someone and says </a:t>
            </a:r>
            <a:br>
              <a:rPr lang="en-US" dirty="0" smtClean="0"/>
            </a:br>
            <a:r>
              <a:rPr lang="en-US" dirty="0" smtClean="0"/>
              <a:t>"Hi X, my name is Freddy...here you go!" [throw]....they say</a:t>
            </a:r>
            <a:br>
              <a:rPr lang="en-US" dirty="0" smtClean="0"/>
            </a:br>
            <a:r>
              <a:rPr lang="en-US" dirty="0" smtClean="0"/>
              <a:t>"Thank you, Freddy] and on we go.</a:t>
            </a:r>
          </a:p>
          <a:p>
            <a:pPr>
              <a:buFont typeface="Arial"/>
              <a:buChar char="•"/>
            </a:pPr>
            <a:r>
              <a:rPr lang="en-US" b="1" dirty="0" smtClean="0"/>
              <a:t>If you're not trying to learn names, skip the naming part &amp; just throw!</a:t>
            </a:r>
          </a:p>
          <a:p>
            <a:pPr>
              <a:buFont typeface="Arial"/>
              <a:buChar char="•"/>
            </a:pPr>
            <a:r>
              <a:rPr lang="en-US" dirty="0" smtClean="0"/>
              <a:t>The challenge from here is simply to get the ball thrown around to everyone in the circle, and finally back to the trainer.</a:t>
            </a:r>
          </a:p>
          <a:p>
            <a:pPr>
              <a:buFont typeface="Arial"/>
              <a:buNone/>
            </a:pPr>
            <a:endParaRPr lang="en-US" dirty="0" smtClean="0"/>
          </a:p>
          <a:p>
            <a:r>
              <a:rPr lang="en-US" b="1" dirty="0" smtClean="0"/>
              <a:t>2nd round of group juggling</a:t>
            </a:r>
          </a:p>
          <a:p>
            <a:pPr>
              <a:buFont typeface="Arial"/>
              <a:buChar char="•"/>
            </a:pPr>
            <a:r>
              <a:rPr lang="en-US" dirty="0" smtClean="0"/>
              <a:t>I then say, "Right, well done, now let's see if we can that again - making sure we use the same order, and using each other's names.  Remember to say the name of the person you are throwing to, and thank the person, by name, for throwing it to you, OK?"</a:t>
            </a:r>
          </a:p>
          <a:p>
            <a:pPr>
              <a:buFont typeface="Arial"/>
              <a:buChar char="•"/>
            </a:pPr>
            <a:r>
              <a:rPr lang="en-US" dirty="0" smtClean="0"/>
              <a:t>On the second round, most people will be challenged to remember who to throw it to, and the two names!  Take it slow, help the group out, so that each person has a successful second round.</a:t>
            </a:r>
          </a:p>
          <a:p>
            <a:pPr>
              <a:buFont typeface="Arial"/>
              <a:buNone/>
            </a:pPr>
            <a:endParaRPr lang="en-US" dirty="0" smtClean="0"/>
          </a:p>
          <a:p>
            <a:r>
              <a:rPr lang="en-US" b="1" dirty="0" smtClean="0"/>
              <a:t>3rd round of group juggling</a:t>
            </a:r>
          </a:p>
          <a:p>
            <a:pPr>
              <a:buFont typeface="Arial"/>
              <a:buChar char="•"/>
            </a:pPr>
            <a:r>
              <a:rPr lang="en-US" dirty="0" smtClean="0"/>
              <a:t>I then say, "Good, so how about we do it again, but this time, let's let's see how fast we can do it, OK?  Here we go...Hi Freddy, my name is James...." [throw]</a:t>
            </a:r>
          </a:p>
          <a:p>
            <a:pPr>
              <a:buFont typeface="Arial"/>
              <a:buChar char="•"/>
            </a:pPr>
            <a:r>
              <a:rPr lang="en-US" dirty="0" smtClean="0"/>
              <a:t>It will go pretty fast this time, and the group will probably feel quite pleased with themselves.</a:t>
            </a:r>
          </a:p>
          <a:p>
            <a:pPr>
              <a:buFont typeface="Arial"/>
              <a:buNone/>
            </a:pPr>
            <a:endParaRPr lang="en-US" dirty="0" smtClean="0"/>
          </a:p>
          <a:p>
            <a:r>
              <a:rPr lang="en-US" b="1" dirty="0" smtClean="0"/>
              <a:t>4th round of group juggling - introducing more balls</a:t>
            </a:r>
          </a:p>
          <a:p>
            <a:pPr>
              <a:buFont typeface="Arial"/>
              <a:buChar char="•"/>
            </a:pPr>
            <a:r>
              <a:rPr lang="en-US" dirty="0" smtClean="0"/>
              <a:t>I then say, "That's great, but I think you can do faster than that.  Come on, let's see how we can really go..." [I then throw and say the name with super fast enthusiasm to set the tone!]</a:t>
            </a:r>
          </a:p>
          <a:p>
            <a:pPr>
              <a:buFont typeface="Arial"/>
              <a:buChar char="•"/>
            </a:pPr>
            <a:r>
              <a:rPr lang="en-US" dirty="0" smtClean="0"/>
              <a:t>After the first ball has passed through a few hands, I take a 2nd ball out of my pocket (surprise!), and casually, but earnestly say "Hi Freddy...." [throw].  </a:t>
            </a:r>
          </a:p>
          <a:p>
            <a:pPr>
              <a:buFont typeface="Arial"/>
              <a:buChar char="•"/>
            </a:pPr>
            <a:r>
              <a:rPr lang="en-US" dirty="0" smtClean="0"/>
              <a:t>By now everyone is so well trained, the 2nd ball will automatically keep going, and there will be a detectable sense of challenge/excitement.</a:t>
            </a:r>
          </a:p>
          <a:p>
            <a:pPr>
              <a:buFont typeface="Arial"/>
              <a:buChar char="•"/>
            </a:pPr>
            <a:r>
              <a:rPr lang="en-US" dirty="0" smtClean="0"/>
              <a:t>After a bit, I introduce a 3rd and 4th ball, up to about 6 balls.</a:t>
            </a:r>
          </a:p>
          <a:p>
            <a:pPr>
              <a:buFont typeface="Arial"/>
              <a:buChar char="•"/>
            </a:pPr>
            <a:r>
              <a:rPr lang="en-US" dirty="0" smtClean="0"/>
              <a:t>Usually I let 4 to 6 balls be juggled for a while (note the balls will be coming back again to the trainer - just keep them going).  A group of 12 adults can usually handle 4 to 6 quite well.  </a:t>
            </a:r>
          </a:p>
          <a:p>
            <a:pPr>
              <a:buFont typeface="Arial"/>
              <a:buChar char="•"/>
            </a:pPr>
            <a:r>
              <a:rPr lang="en-US" dirty="0" smtClean="0"/>
              <a:t>If I'm feeling conservative, I just let the group have the success of doing this number of balls, and collect them in when that seems to have been achieved.  </a:t>
            </a:r>
          </a:p>
          <a:p>
            <a:pPr>
              <a:buFont typeface="Arial"/>
              <a:buChar char="•"/>
            </a:pPr>
            <a:r>
              <a:rPr lang="en-US" dirty="0" smtClean="0"/>
              <a:t>But usually, once the group seems competent at 4 to 6 balls I gradually then introduce an unmanageable number of balls into the juggle &amp; maybe also weird objects (e.g., kids soft toys) which all gets crazy, fun, out of control, etc. and ends in a hilarious shambles.</a:t>
            </a:r>
          </a:p>
          <a:p>
            <a:pPr>
              <a:buFont typeface="Arial"/>
              <a:buChar char="•"/>
            </a:pPr>
            <a:r>
              <a:rPr lang="en-US" dirty="0" smtClean="0"/>
              <a:t>Generally doesn't require debriefing.</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TIMING: &lt;= 2 minutes</a:t>
            </a:r>
          </a:p>
          <a:p>
            <a:endParaRPr lang="en-US" dirty="0" smtClean="0"/>
          </a:p>
          <a:p>
            <a:r>
              <a:rPr lang="en-US" dirty="0" smtClean="0"/>
              <a:t>Just a sentence or two about each topic</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Capture</a:t>
            </a:r>
            <a:r>
              <a:rPr lang="en-US" baseline="0" dirty="0" smtClean="0"/>
              <a:t> hopes and concerns </a:t>
            </a:r>
            <a:r>
              <a:rPr lang="en-US" baseline="0" smtClean="0"/>
              <a:t>about both the </a:t>
            </a:r>
            <a:r>
              <a:rPr lang="en-US" baseline="0" dirty="0" smtClean="0"/>
              <a:t>course and the organization’s adoption of Agile.</a:t>
            </a:r>
            <a:endParaRPr lang="en-US" dirty="0" smtClean="0"/>
          </a:p>
          <a:p>
            <a:endParaRPr lang="en-US" dirty="0" smtClean="0"/>
          </a:p>
          <a:p>
            <a:r>
              <a:rPr lang="en-US" dirty="0" smtClean="0"/>
              <a:t>TIMING: 3 – 5 minutes</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is so we can understand where agile techniques may apply, and may have you doing different things than you do today.</a:t>
            </a:r>
            <a:endParaRPr lang="en-US" smtClean="0"/>
          </a:p>
          <a:p>
            <a:endParaRPr lang="en-US" smtClean="0"/>
          </a:p>
          <a:p>
            <a:r>
              <a:rPr lang="en-US" dirty="0" smtClean="0"/>
              <a:t>http</a:t>
            </a:r>
            <a:r>
              <a:rPr lang="en-US" dirty="0" smtClean="0"/>
              <a:t>://blog.tastycupcakes.com/2009/06/process-doodle/</a:t>
            </a:r>
          </a:p>
          <a:p>
            <a:endParaRPr lang="en-US" dirty="0" smtClean="0"/>
          </a:p>
          <a:p>
            <a:r>
              <a:rPr lang="en-US" b="1" dirty="0" smtClean="0"/>
              <a:t>Process Doodle </a:t>
            </a:r>
          </a:p>
          <a:p>
            <a:r>
              <a:rPr lang="en-US" dirty="0" smtClean="0"/>
              <a:t>By Michael McCullough, on June 20th, 2009</a:t>
            </a:r>
          </a:p>
          <a:p>
            <a:endParaRPr lang="en-US" dirty="0" smtClean="0"/>
          </a:p>
          <a:p>
            <a:r>
              <a:rPr lang="en-US" b="1" dirty="0" smtClean="0"/>
              <a:t>Timing:</a:t>
            </a:r>
            <a:r>
              <a:rPr lang="en-US" dirty="0" smtClean="0"/>
              <a:t> 20 </a:t>
            </a:r>
            <a:r>
              <a:rPr lang="en-US" dirty="0" err="1" smtClean="0"/>
              <a:t>mins</a:t>
            </a:r>
            <a:endParaRPr lang="en-US" dirty="0" smtClean="0"/>
          </a:p>
          <a:p>
            <a:endParaRPr lang="en-US" dirty="0" smtClean="0"/>
          </a:p>
          <a:p>
            <a:r>
              <a:rPr lang="en-US" b="1" dirty="0" smtClean="0"/>
              <a:t>Ingredients:</a:t>
            </a:r>
            <a:endParaRPr lang="en-US" dirty="0" smtClean="0"/>
          </a:p>
          <a:p>
            <a:pPr>
              <a:buFont typeface="Arial"/>
              <a:buChar char="•"/>
            </a:pPr>
            <a:r>
              <a:rPr lang="en-US" dirty="0" smtClean="0"/>
              <a:t>Whiteboards and/or flip-charts</a:t>
            </a:r>
          </a:p>
          <a:p>
            <a:pPr>
              <a:buFont typeface="Arial"/>
              <a:buChar char="•"/>
            </a:pPr>
            <a:r>
              <a:rPr lang="en-US" dirty="0" smtClean="0"/>
              <a:t>Markers</a:t>
            </a:r>
          </a:p>
          <a:p>
            <a:endParaRPr lang="en-US" dirty="0" smtClean="0"/>
          </a:p>
          <a:p>
            <a:r>
              <a:rPr lang="en-US" b="1" dirty="0" smtClean="0"/>
              <a:t>Directions:</a:t>
            </a:r>
            <a:endParaRPr lang="en-US" dirty="0" smtClean="0"/>
          </a:p>
          <a:p>
            <a:r>
              <a:rPr lang="en-US" dirty="0" smtClean="0"/>
              <a:t>Divide the participants in to groups and ask them to graphically represent their current development process. Have them think about roles, artifacts produced, and challenges. Invite them to be creative and to not worry about using any formal notation (UML, Gantt Charts, RUP, etc.). Ask them not to use people’s names, or to criticize personalities.</a:t>
            </a:r>
          </a:p>
          <a:p>
            <a:endParaRPr lang="en-US" dirty="0" smtClean="0"/>
          </a:p>
          <a:p>
            <a:r>
              <a:rPr lang="en-US" dirty="0" smtClean="0"/>
              <a:t>Each team will then then present their creation to the whole group.</a:t>
            </a:r>
          </a:p>
          <a:p>
            <a:endParaRPr lang="en-US" dirty="0" smtClean="0"/>
          </a:p>
          <a:p>
            <a:r>
              <a:rPr lang="en-US" b="1" dirty="0" smtClean="0"/>
              <a:t>Learning Points:</a:t>
            </a:r>
            <a:endParaRPr lang="en-US" dirty="0" smtClean="0"/>
          </a:p>
          <a:p>
            <a:pPr>
              <a:buFont typeface="Arial"/>
              <a:buChar char="•"/>
            </a:pPr>
            <a:r>
              <a:rPr lang="en-US" dirty="0" smtClean="0"/>
              <a:t>This is an interesting and fun way for a facilitator to gain visibility in to what is working and what the challenges are in an organization’s current process.</a:t>
            </a:r>
          </a:p>
          <a:p>
            <a:pPr>
              <a:buFont typeface="Arial"/>
              <a:buChar char="•"/>
            </a:pPr>
            <a:r>
              <a:rPr lang="en-US" dirty="0" smtClean="0"/>
              <a:t>This exercise also creates more transparency within a team, by giving people a chance to see how others characterize the process.</a:t>
            </a:r>
          </a:p>
          <a:p>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Thank you for joining us for The Origins of Agile Software Development, a module in Agile Fundamentals. The next module in the series is The Origins</a:t>
            </a:r>
            <a:r>
              <a:rPr lang="en-US" baseline="0" dirty="0" smtClean="0"/>
              <a:t> of Agile</a:t>
            </a:r>
            <a:r>
              <a:rPr lang="en-US" dirty="0" smtClean="0"/>
              <a:t>, in which we’ll look at the evolution of agile</a:t>
            </a:r>
            <a:r>
              <a:rPr lang="en-US" baseline="0" dirty="0" smtClean="0"/>
              <a:t> methodologies.</a:t>
            </a:r>
            <a:endParaRPr lang="en-US" dirty="0" smtClean="0"/>
          </a:p>
          <a:p>
            <a:endParaRPr lang="en-US" dirty="0" smtClean="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module demonstrates some of the different schools of agile, and shows how TW blends the appropriate techniques to best suit the environment we are working on without being dogmatic.</a:t>
            </a:r>
            <a:endParaRPr lang="en-US" dirty="0"/>
          </a:p>
        </p:txBody>
      </p:sp>
      <p:sp>
        <p:nvSpPr>
          <p:cNvPr id="4" name="Slide Number Placeholder 3"/>
          <p:cNvSpPr>
            <a:spLocks noGrp="1"/>
          </p:cNvSpPr>
          <p:nvPr>
            <p:ph type="sldNum" sz="quarter" idx="10"/>
          </p:nvPr>
        </p:nvSpPr>
        <p:spPr/>
        <p:txBody>
          <a:bodyPr/>
          <a:lstStyle/>
          <a:p>
            <a:fld id="{FE07EA33-3176-1746-8E4D-64F50ED202CE}" type="slidenum">
              <a:rPr lang="en-US" smtClean="0"/>
              <a:pPr/>
              <a:t>11</a:t>
            </a:fld>
            <a:endParaRPr lang="en-US"/>
          </a:p>
        </p:txBody>
      </p:sp>
    </p:spTree>
    <p:extLst>
      <p:ext uri="{BB962C8B-B14F-4D97-AF65-F5344CB8AC3E}">
        <p14:creationId xmlns:p14="http://schemas.microsoft.com/office/powerpoint/2010/main" xmlns="" val="3294860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baseline="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093501617"/>
      </p:ext>
    </p:extLst>
  </p:cSld>
  <p:clrMapOvr>
    <a:masterClrMapping/>
  </p:clrMapOvr>
  <p:transition spd="slow">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smtClean="0"/>
              <a:t>Click to edit Master title style</a:t>
            </a:r>
            <a:endParaRPr lang="en-IN" dirty="0"/>
          </a:p>
        </p:txBody>
      </p:sp>
      <p:sp>
        <p:nvSpPr>
          <p:cNvPr id="4" name="TextBox 3"/>
          <p:cNvSpPr txBox="1"/>
          <p:nvPr/>
        </p:nvSpPr>
        <p:spPr>
          <a:xfrm rot="16200000">
            <a:off x="-1950720" y="3157612"/>
            <a:ext cx="5303520" cy="969496"/>
          </a:xfrm>
          <a:prstGeom prst="rect">
            <a:avLst/>
          </a:prstGeom>
          <a:solidFill>
            <a:schemeClr val="tx1"/>
          </a:solidFill>
          <a:ln w="38100" cmpd="sng">
            <a:solidFill>
              <a:srgbClr val="FF6600"/>
            </a:solidFill>
          </a:ln>
        </p:spPr>
        <p:txBody>
          <a:bodyPr wrap="square" tIns="91440" bIns="137160" rtlCol="0" anchor="ctr">
            <a:spAutoFit/>
          </a:bodyPr>
          <a:lstStyle/>
          <a:p>
            <a:pPr algn="ctr"/>
            <a:r>
              <a:rPr lang="en-US" sz="4800" dirty="0" smtClean="0">
                <a:solidFill>
                  <a:srgbClr val="FF6600"/>
                </a:solidFill>
                <a:latin typeface="Calibri" pitchFamily="34" charset="0"/>
                <a:cs typeface="Calibri" pitchFamily="34" charset="0"/>
              </a:rPr>
              <a:t>Exercise</a:t>
            </a:r>
            <a:endParaRPr lang="en-US" sz="4800" dirty="0">
              <a:solidFill>
                <a:srgbClr val="FF6600"/>
              </a:solidFill>
              <a:latin typeface="Calibri" pitchFamily="34" charset="0"/>
              <a:cs typeface="Calibri" pitchFamily="34" charset="0"/>
            </a:endParaRPr>
          </a:p>
        </p:txBody>
      </p:sp>
    </p:spTree>
    <p:extLst>
      <p:ext uri="{BB962C8B-B14F-4D97-AF65-F5344CB8AC3E}">
        <p14:creationId xmlns:p14="http://schemas.microsoft.com/office/powerpoint/2010/main" xmlns="" val="1303637621"/>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ank back, text slid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blipFill rotWithShape="1">
            <a:blip r:embed="rId2"/>
            <a:tile tx="0" ty="0" sx="100000" sy="100000" flip="none" algn="tl"/>
          </a:blipFill>
          <a:ln w="12700" cap="flat" cmpd="sng" algn="ctr">
            <a:solidFill>
              <a:srgbClr val="863413"/>
            </a:solidFill>
            <a:prstDash val="solid"/>
            <a:miter lim="800000"/>
            <a:headEnd type="none" w="med" len="med"/>
            <a:tailEnd type="none" w="med" len="med"/>
          </a:ln>
          <a:effectLst>
            <a:outerShdw blurRad="76200" dist="76200" dir="2700000">
              <a:srgbClr val="000000">
                <a:alpha val="40000"/>
              </a:srgbClr>
            </a:outerShdw>
          </a:effectLst>
        </p:spPr>
        <p:txBody>
          <a:bodyPr vert="horz" wrap="square" lIns="182880" tIns="91440" rIns="182880" bIns="91440" numCol="1" anchor="ctr" anchorCtr="0" compatLnSpc="1">
            <a:prstTxWarp prst="textNoShape">
              <a:avLst/>
            </a:prstTxWarp>
          </a:bodyPr>
          <a:lstStyle>
            <a:lvl1pPr algn="ctr" rtl="0" eaLnBrk="1" fontAlgn="base" hangingPunct="1">
              <a:spcBef>
                <a:spcPct val="0"/>
              </a:spcBef>
              <a:spcAft>
                <a:spcPct val="0"/>
              </a:spcAft>
              <a:defRPr lang="en-US" sz="4000" b="1" baseline="0">
                <a:solidFill>
                  <a:srgbClr val="F15A22"/>
                </a:solidFill>
                <a:effectLst>
                  <a:outerShdw sx="1000" sy="1000" algn="ctr" rotWithShape="0">
                    <a:srgbClr val="000000"/>
                  </a:outerShdw>
                </a:effectLst>
                <a:latin typeface="+mj-lt"/>
                <a:ea typeface="Arial" pitchFamily="21" charset="0"/>
                <a:cs typeface="+mj-cs"/>
              </a:defRPr>
            </a:lvl1pPr>
          </a:lstStyle>
          <a:p>
            <a:r>
              <a:rPr lang="en-US" smtClean="0"/>
              <a:t>Click to edit Master title style</a:t>
            </a:r>
            <a:endParaRPr lang="en-US" dirty="0"/>
          </a:p>
        </p:txBody>
      </p:sp>
      <p:sp>
        <p:nvSpPr>
          <p:cNvPr id="4" name="TextBox 3"/>
          <p:cNvSpPr txBox="1"/>
          <p:nvPr/>
        </p:nvSpPr>
        <p:spPr>
          <a:xfrm>
            <a:off x="228600" y="6459379"/>
            <a:ext cx="1954381" cy="246221"/>
          </a:xfrm>
          <a:prstGeom prst="rect">
            <a:avLst/>
          </a:prstGeom>
          <a:noFill/>
        </p:spPr>
        <p:txBody>
          <a:bodyPr wrap="none" rtlCol="0" anchor="ctr">
            <a:spAutoFit/>
          </a:bodyPr>
          <a:lstStyle/>
          <a:p>
            <a:pPr algn="ctr">
              <a:buNone/>
            </a:pPr>
            <a:r>
              <a:rPr lang="en-US" sz="1000" dirty="0" smtClean="0">
                <a:solidFill>
                  <a:schemeClr val="tx1">
                    <a:lumMod val="50000"/>
                    <a:lumOff val="50000"/>
                  </a:schemeClr>
                </a:solidFill>
                <a:latin typeface="Helvetica"/>
                <a:cs typeface="Helvetica"/>
              </a:rPr>
              <a:t>Copyright 2009 ThoughtWorks</a:t>
            </a:r>
            <a:endParaRPr lang="en-US" sz="1000" dirty="0">
              <a:solidFill>
                <a:schemeClr val="tx1">
                  <a:lumMod val="50000"/>
                  <a:lumOff val="50000"/>
                </a:schemeClr>
              </a:solidFill>
              <a:latin typeface="Helvetica"/>
              <a:cs typeface="Helvetica"/>
            </a:endParaRPr>
          </a:p>
        </p:txBody>
      </p:sp>
      <p:sp>
        <p:nvSpPr>
          <p:cNvPr id="6" name="Text Placeholder 5"/>
          <p:cNvSpPr>
            <a:spLocks noGrp="1"/>
          </p:cNvSpPr>
          <p:nvPr>
            <p:ph type="body" sz="quarter" idx="11"/>
          </p:nvPr>
        </p:nvSpPr>
        <p:spPr>
          <a:xfrm>
            <a:off x="228600" y="1143000"/>
            <a:ext cx="8686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No Background, 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lIns="182880" tIns="91440" rIns="182880" bIns="91440"/>
          <a:lstStyle/>
          <a:p>
            <a:r>
              <a:rPr lang="en-US" smtClean="0"/>
              <a:t>Click to edit Master title style</a:t>
            </a:r>
            <a:endParaRPr lang="en-US"/>
          </a:p>
        </p:txBody>
      </p:sp>
      <p:sp>
        <p:nvSpPr>
          <p:cNvPr id="3" name="Slide Number Placeholder 2"/>
          <p:cNvSpPr>
            <a:spLocks noGrp="1"/>
          </p:cNvSpPr>
          <p:nvPr>
            <p:ph type="sldNum" sz="quarter" idx="10"/>
          </p:nvPr>
        </p:nvSpPr>
        <p:spPr>
          <a:xfrm>
            <a:off x="6781800" y="6472238"/>
            <a:ext cx="2133600" cy="188912"/>
          </a:xfrm>
          <a:prstGeom prst="rect">
            <a:avLst/>
          </a:prstGeom>
        </p:spPr>
        <p:txBody>
          <a:bodyPr/>
          <a:lstStyle/>
          <a:p>
            <a:fld id="{DBF93456-1E22-C641-A4C5-062692281B3E}" type="slidenum">
              <a:rPr lang="en-US" smtClean="0"/>
              <a:pPr/>
              <a:t>‹#›</a:t>
            </a:fld>
            <a:endParaRPr lang="en-US" sz="1000"/>
          </a:p>
        </p:txBody>
      </p:sp>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narrower">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lvl1pPr>
              <a:defRPr baseline="0"/>
            </a:lvl1pPr>
          </a:lstStyle>
          <a:p>
            <a:r>
              <a:rPr lang="en-US" smtClean="0"/>
              <a:t>Click to edit Master title style</a:t>
            </a:r>
            <a:endParaRPr lang="en-US" dirty="0"/>
          </a:p>
        </p:txBody>
      </p:sp>
      <p:sp>
        <p:nvSpPr>
          <p:cNvPr id="3" name="Content Placeholder 2"/>
          <p:cNvSpPr>
            <a:spLocks noGrp="1"/>
          </p:cNvSpPr>
          <p:nvPr>
            <p:ph idx="1"/>
          </p:nvPr>
        </p:nvSpPr>
        <p:spPr>
          <a:xfrm>
            <a:off x="609601" y="996777"/>
            <a:ext cx="5791199" cy="5232797"/>
          </a:xfrm>
        </p:spPr>
        <p:txBody>
          <a:bodyPr/>
          <a:lstStyle>
            <a:lvl1pPr>
              <a:defRPr sz="3000" baseline="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969048060"/>
      </p:ext>
    </p:extLst>
  </p:cSld>
  <p:clrMapOvr>
    <a:masterClrMapping/>
  </p:clrMapOvr>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xmlns="" val="59154515"/>
      </p:ext>
    </p:extLst>
  </p:cSld>
  <p:clrMapOvr>
    <a:masterClrMapping/>
  </p:clrMapOvr>
  <p:transition spd="slow">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97162400"/>
      </p:ext>
    </p:extLst>
  </p:cSld>
  <p:clrMapOvr>
    <a:masterClrMapping/>
  </p:clrMapOvr>
  <p:transition spd="slow">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blank background">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lvl1pPr>
              <a:defRPr sz="4000" baseline="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2654744799"/>
      </p:ext>
    </p:extLst>
  </p:cSld>
  <p:clrMapOvr>
    <a:masterClrMapping/>
  </p:clrMapOvr>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cxnSp>
        <p:nvCxnSpPr>
          <p:cNvPr id="5" name="Straight Connector 4"/>
          <p:cNvCxnSpPr/>
          <p:nvPr/>
        </p:nvCxnSpPr>
        <p:spPr bwMode="auto">
          <a:xfrm>
            <a:off x="0" y="17526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0" y="47244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xmlns="" val="1348066980"/>
      </p:ext>
    </p:extLst>
  </p:cSld>
  <p:clrMapOvr>
    <a:masterClrMapping/>
  </p:clrMapOvr>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tudios backgroun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2218" y="361652"/>
            <a:ext cx="1615157" cy="3415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sp>
        <p:nvSpPr>
          <p:cNvPr id="2" name="Title 1"/>
          <p:cNvSpPr>
            <a:spLocks noGrp="1"/>
          </p:cNvSpPr>
          <p:nvPr>
            <p:ph type="ctrTitle"/>
          </p:nvPr>
        </p:nvSpPr>
        <p:spPr>
          <a:xfrm>
            <a:off x="685354" y="2130848"/>
            <a:ext cx="7773293" cy="1470049"/>
          </a:xfrm>
        </p:spPr>
        <p:txBody>
          <a:bodyPr/>
          <a:lstStyle>
            <a:lvl1pPr>
              <a:defRPr sz="4000" baseline="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3395015974"/>
      </p:ext>
    </p:extLst>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lvl1pPr>
              <a:defRPr sz="4000" baseline="0"/>
            </a:lvl1pPr>
          </a:lstStyle>
          <a:p>
            <a:r>
              <a:rPr lang="en-US" smtClean="0"/>
              <a:t>Click to edit Master title style</a:t>
            </a:r>
            <a:endParaRPr lang="en-US" dirty="0"/>
          </a:p>
        </p:txBody>
      </p:sp>
      <p:sp>
        <p:nvSpPr>
          <p:cNvPr id="3" name="Content Placeholder 2"/>
          <p:cNvSpPr>
            <a:spLocks noGrp="1"/>
          </p:cNvSpPr>
          <p:nvPr>
            <p:ph sz="half" idx="1"/>
          </p:nvPr>
        </p:nvSpPr>
        <p:spPr>
          <a:xfrm>
            <a:off x="333748" y="996777"/>
            <a:ext cx="4188023" cy="5232797"/>
          </a:xfrm>
        </p:spPr>
        <p:txBody>
          <a:bodyPr/>
          <a:lstStyle>
            <a:lvl1pPr>
              <a:defRPr sz="2800" baseline="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8927" y="996777"/>
            <a:ext cx="4188023" cy="5232797"/>
          </a:xfrm>
          <a:noFill/>
          <a:ln>
            <a:noFill/>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a:defRPr lang="en-US" sz="2800" baseline="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377734057"/>
      </p:ext>
    </p:extLst>
  </p:cSld>
  <p:clrMapOvr>
    <a:masterClrMapping/>
  </p:clrMapOvr>
  <p:transition spd="slow">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8594" y="10280"/>
            <a:ext cx="8764488" cy="675520"/>
          </a:xfrm>
        </p:spPr>
        <p:txBody>
          <a:bodyPr/>
          <a:lstStyle>
            <a:lvl1pPr>
              <a:defRPr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8595" y="750094"/>
            <a:ext cx="4318620" cy="703548"/>
          </a:xfrm>
        </p:spPr>
        <p:txBody>
          <a:bodyPr lIns="64291" rIns="64291" bIns="57862" anchor="b"/>
          <a:lstStyle>
            <a:lvl1pPr marL="0" indent="0">
              <a:buNone/>
              <a:defRPr sz="2800" b="1" i="0" baseline="0">
                <a:latin typeface="Calibri"/>
                <a:cs typeface="Calibri"/>
              </a:defRPr>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178595" y="1515437"/>
            <a:ext cx="4318620" cy="4860360"/>
          </a:xfrm>
        </p:spPr>
        <p:txBody>
          <a:bodyPr lIns="64291" tIns="57862" rIns="64291" bIns="57862"/>
          <a:lstStyle>
            <a:lvl1pPr>
              <a:defRPr sz="240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4554" y="750094"/>
            <a:ext cx="4267274" cy="703548"/>
          </a:xfrm>
          <a:noFill/>
          <a:ln>
            <a:noFill/>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64291" tIns="26788" rIns="64291" bIns="57862" numCol="1" anchor="b" anchorCtr="0" compatLnSpc="1">
            <a:prstTxWarp prst="textNoShape">
              <a:avLst/>
            </a:prstTxWarp>
          </a:bodyPr>
          <a:lstStyle>
            <a:lvl1pPr>
              <a:defRPr lang="en-US" sz="2800" b="1" i="0" baseline="0" dirty="0" smtClean="0">
                <a:latin typeface="Calibri"/>
                <a:cs typeface="Calibri"/>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4644554" y="1515437"/>
            <a:ext cx="4267274" cy="4860360"/>
          </a:xfrm>
          <a:noFill/>
          <a:ln>
            <a:noFill/>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64291" tIns="57862" rIns="64291" bIns="57862" numCol="1" anchor="t" anchorCtr="0" compatLnSpc="1">
            <a:prstTxWarp prst="textNoShape">
              <a:avLst/>
            </a:prstTxWarp>
          </a:bodyPr>
          <a:lstStyle>
            <a:lvl1pPr>
              <a:defRPr lang="en-US" sz="240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334301936"/>
      </p:ext>
    </p:extLst>
  </p:cSld>
  <p:clrMapOvr>
    <a:masterClrMapping/>
  </p:clrMapOvr>
  <p:transition spd="slow">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65760" y="0"/>
            <a:ext cx="8412480" cy="83939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26788" tIns="26788" rIns="26788" bIns="26788" numCol="1" anchor="ctr" anchorCtr="0" compatLnSpc="1">
            <a:prstTxWarp prst="textNoShape">
              <a:avLst/>
            </a:prstTxWarp>
          </a:bodyPr>
          <a:lstStyle/>
          <a:p>
            <a:pPr lvl="0"/>
            <a:r>
              <a:rPr lang="en-US" smtClean="0">
                <a:sym typeface="Arial Bold" charset="0"/>
              </a:rPr>
              <a:t>Click to edit Master title style</a:t>
            </a:r>
            <a:endParaRPr lang="en-US" dirty="0">
              <a:sym typeface="Arial Bold" charset="0"/>
            </a:endParaRPr>
          </a:p>
        </p:txBody>
      </p:sp>
      <p:sp>
        <p:nvSpPr>
          <p:cNvPr id="3074" name="Rectangle 2"/>
          <p:cNvSpPr>
            <a:spLocks noGrp="1" noChangeArrowheads="1"/>
          </p:cNvSpPr>
          <p:nvPr>
            <p:ph type="body" idx="1"/>
          </p:nvPr>
        </p:nvSpPr>
        <p:spPr bwMode="auto">
          <a:xfrm>
            <a:off x="609601" y="996777"/>
            <a:ext cx="7953746" cy="523279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26788" tIns="26788" rIns="26788" bIns="26788"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endParaRPr lang="en-US" dirty="0">
              <a:sym typeface="Arial" charset="0"/>
            </a:endParaRPr>
          </a:p>
        </p:txBody>
      </p:sp>
      <p:pic>
        <p:nvPicPr>
          <p:cNvPr id="2" name="Picture 1" descr="studios_logo.png"/>
          <p:cNvPicPr>
            <a:picLocks noChangeAspect="1"/>
          </p:cNvPicPr>
          <p:nvPr/>
        </p:nvPicPr>
        <p:blipFill>
          <a:blip r:embed="rId14">
            <a:extLst>
              <a:ext uri="{28A0092B-C50C-407E-A947-70E740481C1C}">
                <a14:useLocalDpi xmlns:a14="http://schemas.microsoft.com/office/drawing/2010/main" xmlns="" val="0"/>
              </a:ext>
            </a:extLst>
          </a:blip>
          <a:stretch>
            <a:fillRect/>
          </a:stretch>
        </p:blipFill>
        <p:spPr>
          <a:xfrm>
            <a:off x="285750" y="6482953"/>
            <a:ext cx="1144353" cy="248586"/>
          </a:xfrm>
          <a:prstGeom prst="rect">
            <a:avLst/>
          </a:prstGeom>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ransition spd="slow">
    <p:fade thruBlk="1"/>
  </p:transition>
  <p:timing>
    <p:tnLst>
      <p:par>
        <p:cTn id="1" dur="indefinite" restart="never" nodeType="tmRoot"/>
      </p:par>
    </p:tnLst>
  </p:timing>
  <p:hf hdr="0" ftr="0" dt="0"/>
  <p:txStyles>
    <p:titleStyle>
      <a:lvl1pPr algn="ctr" rtl="0" eaLnBrk="1" fontAlgn="base" hangingPunct="1">
        <a:spcBef>
          <a:spcPct val="0"/>
        </a:spcBef>
        <a:spcAft>
          <a:spcPct val="0"/>
        </a:spcAft>
        <a:defRPr sz="4000" b="1" i="0" baseline="0">
          <a:solidFill>
            <a:srgbClr val="F15A22"/>
          </a:solidFill>
          <a:latin typeface="Calibri"/>
          <a:ea typeface="+mj-ea"/>
          <a:cs typeface="Calibri"/>
          <a:sym typeface="Arial Bold" charset="0"/>
        </a:defRPr>
      </a:lvl1pPr>
      <a:lvl2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5pPr>
      <a:lvl6pPr marL="321457"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6pPr>
      <a:lvl7pPr marL="642915"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7pPr>
      <a:lvl8pPr marL="964372"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8pPr>
      <a:lvl9pPr marL="1285829"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9pPr>
    </p:titleStyle>
    <p:bodyStyle>
      <a:lvl1pPr marL="338138" indent="-338138" algn="l" rtl="0" eaLnBrk="1" fontAlgn="base" hangingPunct="1">
        <a:spcBef>
          <a:spcPts val="703"/>
        </a:spcBef>
        <a:spcAft>
          <a:spcPct val="0"/>
        </a:spcAft>
        <a:buClr>
          <a:srgbClr val="7575D1"/>
        </a:buClr>
        <a:buSzPct val="150000"/>
        <a:buFont typeface="Arial" charset="0"/>
        <a:buChar char="•"/>
        <a:defRPr sz="2800" baseline="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p:bodyStyle>
    <p:otherStyle>
      <a:defPPr>
        <a:defRPr lang="en-US"/>
      </a:defPPr>
      <a:lvl1pPr marL="0" algn="l" defTabSz="321457" rtl="0" eaLnBrk="1" latinLnBrk="0" hangingPunct="1">
        <a:defRPr sz="1300" kern="1200">
          <a:solidFill>
            <a:schemeClr val="tx1"/>
          </a:solidFill>
          <a:latin typeface="+mn-lt"/>
          <a:ea typeface="+mn-ea"/>
          <a:cs typeface="+mn-cs"/>
        </a:defRPr>
      </a:lvl1pPr>
      <a:lvl2pPr marL="321457" algn="l" defTabSz="321457" rtl="0" eaLnBrk="1" latinLnBrk="0" hangingPunct="1">
        <a:defRPr sz="1300" kern="1200">
          <a:solidFill>
            <a:schemeClr val="tx1"/>
          </a:solidFill>
          <a:latin typeface="+mn-lt"/>
          <a:ea typeface="+mn-ea"/>
          <a:cs typeface="+mn-cs"/>
        </a:defRPr>
      </a:lvl2pPr>
      <a:lvl3pPr marL="642915" algn="l" defTabSz="321457" rtl="0" eaLnBrk="1" latinLnBrk="0" hangingPunct="1">
        <a:defRPr sz="1300" kern="1200">
          <a:solidFill>
            <a:schemeClr val="tx1"/>
          </a:solidFill>
          <a:latin typeface="+mn-lt"/>
          <a:ea typeface="+mn-ea"/>
          <a:cs typeface="+mn-cs"/>
        </a:defRPr>
      </a:lvl3pPr>
      <a:lvl4pPr marL="964372" algn="l" defTabSz="321457" rtl="0" eaLnBrk="1" latinLnBrk="0" hangingPunct="1">
        <a:defRPr sz="1300" kern="1200">
          <a:solidFill>
            <a:schemeClr val="tx1"/>
          </a:solidFill>
          <a:latin typeface="+mn-lt"/>
          <a:ea typeface="+mn-ea"/>
          <a:cs typeface="+mn-cs"/>
        </a:defRPr>
      </a:lvl4pPr>
      <a:lvl5pPr marL="1285829" algn="l" defTabSz="321457" rtl="0" eaLnBrk="1" latinLnBrk="0" hangingPunct="1">
        <a:defRPr sz="1300" kern="1200">
          <a:solidFill>
            <a:schemeClr val="tx1"/>
          </a:solidFill>
          <a:latin typeface="+mn-lt"/>
          <a:ea typeface="+mn-ea"/>
          <a:cs typeface="+mn-cs"/>
        </a:defRPr>
      </a:lvl5pPr>
      <a:lvl6pPr marL="1607287" algn="l" defTabSz="321457" rtl="0" eaLnBrk="1" latinLnBrk="0" hangingPunct="1">
        <a:defRPr sz="1300" kern="1200">
          <a:solidFill>
            <a:schemeClr val="tx1"/>
          </a:solidFill>
          <a:latin typeface="+mn-lt"/>
          <a:ea typeface="+mn-ea"/>
          <a:cs typeface="+mn-cs"/>
        </a:defRPr>
      </a:lvl6pPr>
      <a:lvl7pPr marL="1928744" algn="l" defTabSz="321457" rtl="0" eaLnBrk="1" latinLnBrk="0" hangingPunct="1">
        <a:defRPr sz="1300" kern="1200">
          <a:solidFill>
            <a:schemeClr val="tx1"/>
          </a:solidFill>
          <a:latin typeface="+mn-lt"/>
          <a:ea typeface="+mn-ea"/>
          <a:cs typeface="+mn-cs"/>
        </a:defRPr>
      </a:lvl7pPr>
      <a:lvl8pPr marL="2250201" algn="l" defTabSz="321457" rtl="0" eaLnBrk="1" latinLnBrk="0" hangingPunct="1">
        <a:defRPr sz="1300" kern="1200">
          <a:solidFill>
            <a:schemeClr val="tx1"/>
          </a:solidFill>
          <a:latin typeface="+mn-lt"/>
          <a:ea typeface="+mn-ea"/>
          <a:cs typeface="+mn-cs"/>
        </a:defRPr>
      </a:lvl8pPr>
      <a:lvl9pPr marL="2571659" algn="l" defTabSz="32145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01-Origins-of-Agile.pptx"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2.jpe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4.jpeg"/><Relationship Id="rId5" Type="http://schemas.openxmlformats.org/officeDocument/2006/relationships/image" Target="../media/image13.tiff"/><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6.tiff"/><Relationship Id="rId5" Type="http://schemas.openxmlformats.org/officeDocument/2006/relationships/image" Target="../media/image15.jpe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18.jpeg"/><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4.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15.jpeg"/><Relationship Id="rId18" Type="http://schemas.openxmlformats.org/officeDocument/2006/relationships/image" Target="../media/image24.png"/><Relationship Id="rId3" Type="http://schemas.openxmlformats.org/officeDocument/2006/relationships/tags" Target="../tags/tag12.xml"/><Relationship Id="rId21" Type="http://schemas.openxmlformats.org/officeDocument/2006/relationships/image" Target="../media/image27.jpeg"/><Relationship Id="rId7" Type="http://schemas.openxmlformats.org/officeDocument/2006/relationships/tags" Target="../tags/tag16.xml"/><Relationship Id="rId12" Type="http://schemas.openxmlformats.org/officeDocument/2006/relationships/notesSlide" Target="../notesSlides/notesSlide18.xml"/><Relationship Id="rId17" Type="http://schemas.openxmlformats.org/officeDocument/2006/relationships/image" Target="../media/image18.jpeg"/><Relationship Id="rId25" Type="http://schemas.openxmlformats.org/officeDocument/2006/relationships/image" Target="../media/image31.png"/><Relationship Id="rId2" Type="http://schemas.openxmlformats.org/officeDocument/2006/relationships/tags" Target="../tags/tag11.xml"/><Relationship Id="rId16" Type="http://schemas.openxmlformats.org/officeDocument/2006/relationships/image" Target="../media/image23.jpeg"/><Relationship Id="rId20" Type="http://schemas.openxmlformats.org/officeDocument/2006/relationships/image" Target="../media/image26.jpe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12.xml"/><Relationship Id="rId24" Type="http://schemas.openxmlformats.org/officeDocument/2006/relationships/image" Target="../media/image30.jpeg"/><Relationship Id="rId5" Type="http://schemas.openxmlformats.org/officeDocument/2006/relationships/tags" Target="../tags/tag14.xml"/><Relationship Id="rId15" Type="http://schemas.openxmlformats.org/officeDocument/2006/relationships/image" Target="../media/image14.jpeg"/><Relationship Id="rId23" Type="http://schemas.openxmlformats.org/officeDocument/2006/relationships/image" Target="../media/image29.jpeg"/><Relationship Id="rId10" Type="http://schemas.openxmlformats.org/officeDocument/2006/relationships/tags" Target="../tags/tag19.xml"/><Relationship Id="rId19" Type="http://schemas.openxmlformats.org/officeDocument/2006/relationships/image" Target="../media/image25.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22.jpeg"/><Relationship Id="rId22"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21.x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2.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2.jpeg"/><Relationship Id="rId5" Type="http://schemas.openxmlformats.org/officeDocument/2006/relationships/notesSlide" Target="../notesSlides/notesSlide21.xml"/><Relationship Id="rId4"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33.jpe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34.jpe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hyperlink" Target="02-Agile-Core.pptx"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slide" Target="slide8.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Agile </a:t>
            </a:r>
            <a:r>
              <a:rPr lang="en-US" dirty="0" smtClean="0"/>
              <a:t>Fundamentals</a:t>
            </a:r>
            <a:endParaRPr lang="en-US" dirty="0"/>
          </a:p>
        </p:txBody>
      </p:sp>
      <p:sp>
        <p:nvSpPr>
          <p:cNvPr id="3" name="Subtitle 2"/>
          <p:cNvSpPr>
            <a:spLocks noGrp="1"/>
          </p:cNvSpPr>
          <p:nvPr>
            <p:ph type="subTitle" idx="1"/>
          </p:nvPr>
        </p:nvSpPr>
        <p:spPr/>
        <p:txBody>
          <a:bodyPr/>
          <a:lstStyle/>
          <a:p>
            <a:r>
              <a:rPr lang="en-US" dirty="0"/>
              <a:t>A Course from ThoughtWorks Studios</a:t>
            </a:r>
          </a:p>
        </p:txBody>
      </p:sp>
      <p:sp>
        <p:nvSpPr>
          <p:cNvPr id="4" name="Rectangle 12"/>
          <p:cNvSpPr>
            <a:spLocks noChangeArrowheads="1"/>
          </p:cNvSpPr>
          <p:nvPr/>
        </p:nvSpPr>
        <p:spPr bwMode="auto">
          <a:xfrm>
            <a:off x="1828800" y="5943600"/>
            <a:ext cx="57912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200" dirty="0">
                <a:latin typeface="Calibri" pitchFamily="34" charset="0"/>
                <a:cs typeface="Calibri" pitchFamily="34" charset="0"/>
              </a:rPr>
              <a:t>CONFIDENTIAL AND RESTRICTED. </a:t>
            </a:r>
          </a:p>
          <a:p>
            <a:pPr algn="ctr"/>
            <a:r>
              <a:rPr lang="en-US" sz="1200" dirty="0">
                <a:latin typeface="Calibri" pitchFamily="34" charset="0"/>
                <a:cs typeface="Calibri" pitchFamily="34" charset="0"/>
              </a:rPr>
              <a:t>These materials are for the sole use of the individuals to whom they were delivered, and any further copying or distribution is prohibited.</a:t>
            </a:r>
          </a:p>
        </p:txBody>
      </p:sp>
    </p:spTree>
    <p:extLst>
      <p:ext uri="{BB962C8B-B14F-4D97-AF65-F5344CB8AC3E}">
        <p14:creationId xmlns:p14="http://schemas.microsoft.com/office/powerpoint/2010/main" xmlns="" val="255097106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lstStyle/>
          <a:p>
            <a:r>
              <a:rPr lang="en-US" smtClean="0">
                <a:latin typeface="Calibri" pitchFamily="34" charset="0"/>
                <a:cs typeface="Calibri" pitchFamily="34" charset="0"/>
              </a:rPr>
              <a:t>Questions?</a:t>
            </a:r>
          </a:p>
        </p:txBody>
      </p:sp>
      <p:sp>
        <p:nvSpPr>
          <p:cNvPr id="2" name="Subtitle 1"/>
          <p:cNvSpPr>
            <a:spLocks noGrp="1"/>
          </p:cNvSpPr>
          <p:nvPr>
            <p:ph type="subTitle" idx="1"/>
          </p:nvPr>
        </p:nvSpPr>
        <p:spPr/>
        <p:txBody>
          <a:bodyPr/>
          <a:lstStyle/>
          <a:p>
            <a:pPr>
              <a:defRPr/>
            </a:pPr>
            <a:r>
              <a:rPr lang="en-US" dirty="0" smtClean="0">
                <a:hlinkClick r:id="rId3" action="ppaction://hlinkpres?slideindex=1&amp;slidetitle="/>
              </a:rPr>
              <a:t>Origins of Agile</a:t>
            </a:r>
            <a:endParaRPr lang="en-US" dirty="0"/>
          </a:p>
        </p:txBody>
      </p:sp>
    </p:spTree>
    <p:extLst>
      <p:ext uri="{BB962C8B-B14F-4D97-AF65-F5344CB8AC3E}">
        <p14:creationId xmlns:p14="http://schemas.microsoft.com/office/powerpoint/2010/main" xmlns="" val="270390587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 Flavors – Agile or agile?</a:t>
            </a:r>
            <a:endParaRPr lang="en-US" dirty="0"/>
          </a:p>
        </p:txBody>
      </p:sp>
      <p:sp>
        <p:nvSpPr>
          <p:cNvPr id="3" name="Subtitle 2"/>
          <p:cNvSpPr>
            <a:spLocks noGrp="1"/>
          </p:cNvSpPr>
          <p:nvPr>
            <p:ph type="subTitle" idx="1"/>
          </p:nvPr>
        </p:nvSpPr>
        <p:spPr/>
        <p:txBody>
          <a:bodyPr/>
          <a:lstStyle/>
          <a:p>
            <a:r>
              <a:rPr lang="en-US" dirty="0"/>
              <a:t>A Module in Agile </a:t>
            </a:r>
            <a:r>
              <a:rPr lang="en-US" dirty="0" smtClean="0"/>
              <a:t>Fundamentals</a:t>
            </a:r>
            <a:endParaRPr lang="en-US" dirty="0"/>
          </a:p>
        </p:txBody>
      </p:sp>
    </p:spTree>
    <p:extLst>
      <p:ext uri="{BB962C8B-B14F-4D97-AF65-F5344CB8AC3E}">
        <p14:creationId xmlns:p14="http://schemas.microsoft.com/office/powerpoint/2010/main" xmlns="" val="38048647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1_scene.jpg"/>
          <p:cNvPicPr>
            <a:picLocks noChangeAspect="1"/>
          </p:cNvPicPr>
          <p:nvPr>
            <p:custDataLst>
              <p:tags r:id="rId2"/>
            </p:custDataLst>
          </p:nvPr>
        </p:nvPicPr>
        <p:blipFill>
          <a:blip r:embed="rId5"/>
          <a:stretch>
            <a:fillRect/>
          </a:stretch>
        </p:blipFill>
        <p:spPr>
          <a:xfrm>
            <a:off x="-371475" y="0"/>
            <a:ext cx="9591675" cy="6858000"/>
          </a:xfrm>
          <a:prstGeom prst="rect">
            <a:avLst/>
          </a:prstGeom>
        </p:spPr>
      </p:pic>
    </p:spTree>
    <p:custDataLst>
      <p:tags r:id="rId1"/>
    </p:custData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a:lstStyle/>
          <a:p>
            <a:r>
              <a:rPr lang="en-US" dirty="0" smtClean="0">
                <a:effectLst/>
              </a:rPr>
              <a:t>What Flavor of Agile?</a:t>
            </a:r>
            <a:endParaRPr lang="en-US" dirty="0">
              <a:effectLst/>
            </a:endParaRPr>
          </a:p>
        </p:txBody>
      </p:sp>
      <p:sp>
        <p:nvSpPr>
          <p:cNvPr id="5" name="Text Placeholder 4"/>
          <p:cNvSpPr>
            <a:spLocks noGrp="1"/>
          </p:cNvSpPr>
          <p:nvPr>
            <p:ph type="body" sz="quarter" idx="11"/>
          </p:nvPr>
        </p:nvSpPr>
        <p:spPr/>
        <p:txBody>
          <a:bodyPr/>
          <a:lstStyle/>
          <a:p>
            <a:r>
              <a:rPr lang="en-US" dirty="0" smtClean="0"/>
              <a:t>Scrum</a:t>
            </a:r>
          </a:p>
          <a:p>
            <a:r>
              <a:rPr lang="en-US" dirty="0" smtClean="0"/>
              <a:t>Crystal Clear</a:t>
            </a:r>
          </a:p>
          <a:p>
            <a:r>
              <a:rPr lang="en-US" dirty="0" smtClean="0"/>
              <a:t>Extreme Programming (XP)</a:t>
            </a:r>
          </a:p>
          <a:p>
            <a:r>
              <a:rPr lang="en-US" dirty="0" smtClean="0"/>
              <a:t>Adaptive Software Development</a:t>
            </a:r>
          </a:p>
          <a:p>
            <a:r>
              <a:rPr lang="en-US" dirty="0" smtClean="0"/>
              <a:t>Feature Driven Development</a:t>
            </a:r>
          </a:p>
          <a:p>
            <a:r>
              <a:rPr lang="en-US" dirty="0" smtClean="0"/>
              <a:t>Dynamic Systems Development Method (DSDM)</a:t>
            </a:r>
          </a:p>
          <a:p>
            <a:r>
              <a:rPr lang="en-US" dirty="0" smtClean="0"/>
              <a:t>Lean Software Development</a:t>
            </a:r>
            <a:endParaRPr lang="en-US" dirty="0"/>
          </a:p>
        </p:txBody>
      </p:sp>
      <p:sp>
        <p:nvSpPr>
          <p:cNvPr id="3" name="Slide Number Placeholder 2"/>
          <p:cNvSpPr>
            <a:spLocks noGrp="1"/>
          </p:cNvSpPr>
          <p:nvPr>
            <p:ph type="sldNum" sz="quarter" idx="4294967295"/>
          </p:nvPr>
        </p:nvSpPr>
        <p:spPr>
          <a:xfrm>
            <a:off x="7010400" y="6472238"/>
            <a:ext cx="2133600" cy="188912"/>
          </a:xfrm>
          <a:prstGeom prst="rect">
            <a:avLst/>
          </a:prstGeom>
        </p:spPr>
        <p:txBody>
          <a:bodyPr/>
          <a:lstStyle/>
          <a:p>
            <a:fld id="{DBF93456-1E22-C641-A4C5-062692281B3E}" type="slidenum">
              <a:rPr lang="en-US" smtClean="0"/>
              <a:pPr/>
              <a:t>13</a:t>
            </a:fld>
            <a:endParaRPr lang="en-US" sz="1000"/>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Scrum</a:t>
            </a:r>
            <a:endParaRPr lang="en-US" dirty="0"/>
          </a:p>
        </p:txBody>
      </p:sp>
      <p:sp>
        <p:nvSpPr>
          <p:cNvPr id="5" name="Content Placeholder 4"/>
          <p:cNvSpPr>
            <a:spLocks noGrp="1"/>
          </p:cNvSpPr>
          <p:nvPr>
            <p:ph idx="1"/>
          </p:nvPr>
        </p:nvSpPr>
        <p:spPr/>
        <p:txBody>
          <a:bodyPr/>
          <a:lstStyle/>
          <a:p>
            <a:r>
              <a:rPr lang="en-US" dirty="0" smtClean="0"/>
              <a:t>Primarily a project management method</a:t>
            </a:r>
          </a:p>
          <a:p>
            <a:pPr lvl="1"/>
            <a:r>
              <a:rPr lang="en-US" dirty="0" smtClean="0"/>
              <a:t>Project planning</a:t>
            </a:r>
          </a:p>
          <a:p>
            <a:pPr lvl="1"/>
            <a:r>
              <a:rPr lang="en-US" dirty="0" smtClean="0"/>
              <a:t>Release planning</a:t>
            </a:r>
          </a:p>
          <a:p>
            <a:pPr lvl="1"/>
            <a:r>
              <a:rPr lang="en-US" dirty="0" smtClean="0"/>
              <a:t>User Stories</a:t>
            </a:r>
          </a:p>
          <a:p>
            <a:pPr lvl="1"/>
            <a:r>
              <a:rPr lang="en-US" dirty="0" smtClean="0"/>
              <a:t>Daily stand-up</a:t>
            </a:r>
          </a:p>
          <a:p>
            <a:pPr lvl="1"/>
            <a:r>
              <a:rPr lang="en-US" dirty="0" smtClean="0"/>
              <a:t>Story points</a:t>
            </a:r>
          </a:p>
          <a:p>
            <a:pPr lvl="1"/>
            <a:r>
              <a:rPr lang="en-US" dirty="0" smtClean="0"/>
              <a:t>Velocity</a:t>
            </a:r>
            <a:endParaRPr lang="en-US" dirty="0"/>
          </a:p>
        </p:txBody>
      </p:sp>
      <p:pic>
        <p:nvPicPr>
          <p:cNvPr id="6" name="Picture 5" descr="ken_schwaber_scrum.tif"/>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7592797" y="0"/>
            <a:ext cx="1443699" cy="2899791"/>
          </a:xfrm>
          <a:prstGeom prst="rect">
            <a:avLst/>
          </a:prstGeom>
        </p:spPr>
      </p:pic>
      <p:pic>
        <p:nvPicPr>
          <p:cNvPr id="7" name="Picture 6" descr="Agile Software Development with Scrum cover.jpg"/>
          <p:cNvPicPr>
            <a:picLocks noChangeAspect="1"/>
          </p:cNvPicPr>
          <p:nvPr>
            <p:custDataLst>
              <p:tags r:id="rId2"/>
            </p:custDataLst>
          </p:nvPr>
        </p:nvPicPr>
        <p:blipFill>
          <a:blip r:embed="rId6"/>
          <a:stretch>
            <a:fillRect/>
          </a:stretch>
        </p:blipFill>
        <p:spPr>
          <a:xfrm>
            <a:off x="7236297" y="4833665"/>
            <a:ext cx="1907704" cy="1907704"/>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Programming (XP)</a:t>
            </a:r>
            <a:endParaRPr lang="en-US" dirty="0"/>
          </a:p>
        </p:txBody>
      </p:sp>
      <p:sp>
        <p:nvSpPr>
          <p:cNvPr id="4" name="Content Placeholder 3"/>
          <p:cNvSpPr>
            <a:spLocks noGrp="1"/>
          </p:cNvSpPr>
          <p:nvPr>
            <p:ph idx="1"/>
          </p:nvPr>
        </p:nvSpPr>
        <p:spPr/>
        <p:txBody>
          <a:bodyPr/>
          <a:lstStyle/>
          <a:p>
            <a:r>
              <a:rPr lang="en-US" dirty="0" smtClean="0"/>
              <a:t>Primarily a developer-centric approach</a:t>
            </a:r>
          </a:p>
          <a:p>
            <a:pPr lvl="1"/>
            <a:r>
              <a:rPr lang="en-US" dirty="0" smtClean="0"/>
              <a:t>Test Driven Development (TDD)</a:t>
            </a:r>
          </a:p>
          <a:p>
            <a:pPr lvl="1"/>
            <a:r>
              <a:rPr lang="en-US" dirty="0" smtClean="0"/>
              <a:t>Unit tests</a:t>
            </a:r>
          </a:p>
          <a:p>
            <a:pPr lvl="1"/>
            <a:r>
              <a:rPr lang="en-US" dirty="0" smtClean="0"/>
              <a:t>Pairing</a:t>
            </a:r>
          </a:p>
          <a:p>
            <a:pPr lvl="1"/>
            <a:r>
              <a:rPr lang="en-US" dirty="0" smtClean="0"/>
              <a:t>Continuous Integration (CI)</a:t>
            </a:r>
          </a:p>
          <a:p>
            <a:pPr lvl="1"/>
            <a:r>
              <a:rPr lang="en-US" dirty="0" smtClean="0"/>
              <a:t>Refactoring</a:t>
            </a:r>
            <a:endParaRPr lang="en-US" dirty="0"/>
          </a:p>
        </p:txBody>
      </p:sp>
      <p:pic>
        <p:nvPicPr>
          <p:cNvPr id="5" name="Picture 4" descr="extreme_programming_explained_cover.jp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7236296" y="4869160"/>
            <a:ext cx="1907704" cy="1907704"/>
          </a:xfrm>
          <a:prstGeom prst="rect">
            <a:avLst/>
          </a:prstGeom>
        </p:spPr>
      </p:pic>
      <p:pic>
        <p:nvPicPr>
          <p:cNvPr id="6" name="Picture 5" descr="kent_beck_xp.tif"/>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706175" y="304800"/>
            <a:ext cx="1072065" cy="2753866"/>
          </a:xfrm>
          <a:prstGeom prst="rect">
            <a:avLst/>
          </a:prstGeom>
        </p:spPr>
      </p:pic>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Crystal Clear</a:t>
            </a:r>
            <a:endParaRPr lang="en-US" dirty="0"/>
          </a:p>
        </p:txBody>
      </p:sp>
      <p:sp>
        <p:nvSpPr>
          <p:cNvPr id="4" name="Content Placeholder 3"/>
          <p:cNvSpPr>
            <a:spLocks noGrp="1"/>
          </p:cNvSpPr>
          <p:nvPr>
            <p:ph idx="1"/>
          </p:nvPr>
        </p:nvSpPr>
        <p:spPr/>
        <p:txBody>
          <a:bodyPr/>
          <a:lstStyle/>
          <a:p>
            <a:r>
              <a:rPr lang="en-US" dirty="0" smtClean="0"/>
              <a:t>Focuses on people, not methods or artifacts</a:t>
            </a:r>
          </a:p>
          <a:p>
            <a:pPr lvl="1"/>
            <a:r>
              <a:rPr lang="en-US" dirty="0" smtClean="0"/>
              <a:t>Teams of 6 to 8</a:t>
            </a:r>
          </a:p>
          <a:p>
            <a:pPr lvl="1"/>
            <a:r>
              <a:rPr lang="en-US" dirty="0" smtClean="0"/>
              <a:t>Co-location</a:t>
            </a:r>
          </a:p>
          <a:p>
            <a:pPr lvl="1"/>
            <a:r>
              <a:rPr lang="en-US" dirty="0" smtClean="0"/>
              <a:t>Reflective improvement</a:t>
            </a:r>
          </a:p>
          <a:p>
            <a:pPr lvl="1"/>
            <a:r>
              <a:rPr lang="en-US" dirty="0" smtClean="0"/>
              <a:t>Team safety</a:t>
            </a:r>
          </a:p>
          <a:p>
            <a:pPr lvl="1"/>
            <a:r>
              <a:rPr lang="en-US" dirty="0" smtClean="0"/>
              <a:t>Singular focus</a:t>
            </a:r>
          </a:p>
          <a:p>
            <a:pPr lvl="1"/>
            <a:endParaRPr lang="en-US" dirty="0"/>
          </a:p>
        </p:txBody>
      </p:sp>
      <p:pic>
        <p:nvPicPr>
          <p:cNvPr id="5" name="Picture 4" descr="new_manifesto.pdf"/>
          <p:cNvPicPr>
            <a:picLocks noChangeAspect="1"/>
          </p:cNvPicPr>
          <p:nvPr/>
        </p:nvPicPr>
        <p:blipFill>
          <a:blip r:embed="rId4"/>
          <a:srcRect l="40556" t="61320" r="49537" b="4622"/>
          <a:stretch>
            <a:fillRect/>
          </a:stretch>
        </p:blipFill>
        <p:spPr>
          <a:xfrm>
            <a:off x="7971754" y="0"/>
            <a:ext cx="1044559" cy="2564904"/>
          </a:xfrm>
          <a:prstGeom prst="rect">
            <a:avLst/>
          </a:prstGeom>
        </p:spPr>
      </p:pic>
      <p:pic>
        <p:nvPicPr>
          <p:cNvPr id="6" name="Picture 5" descr="crystal_clear_cover.jp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7380312" y="5033242"/>
            <a:ext cx="1728192" cy="1728192"/>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Software Development</a:t>
            </a:r>
            <a:endParaRPr lang="en-US" dirty="0"/>
          </a:p>
        </p:txBody>
      </p:sp>
      <p:sp>
        <p:nvSpPr>
          <p:cNvPr id="4" name="Content Placeholder 3"/>
          <p:cNvSpPr>
            <a:spLocks noGrp="1"/>
          </p:cNvSpPr>
          <p:nvPr>
            <p:ph idx="1"/>
          </p:nvPr>
        </p:nvSpPr>
        <p:spPr/>
        <p:txBody>
          <a:bodyPr/>
          <a:lstStyle/>
          <a:p>
            <a:r>
              <a:rPr lang="en-US" dirty="0" smtClean="0"/>
              <a:t>Optimize the whole</a:t>
            </a:r>
          </a:p>
          <a:p>
            <a:r>
              <a:rPr lang="en-US" dirty="0" smtClean="0"/>
              <a:t>Eliminate waste</a:t>
            </a:r>
          </a:p>
          <a:p>
            <a:r>
              <a:rPr lang="en-US" dirty="0" smtClean="0"/>
              <a:t>Build quality in</a:t>
            </a:r>
          </a:p>
          <a:p>
            <a:r>
              <a:rPr lang="en-US" dirty="0" smtClean="0"/>
              <a:t>Learn constantly</a:t>
            </a:r>
          </a:p>
          <a:p>
            <a:r>
              <a:rPr lang="en-US" dirty="0" smtClean="0"/>
              <a:t>Deliver fast</a:t>
            </a:r>
          </a:p>
          <a:p>
            <a:r>
              <a:rPr lang="en-US" dirty="0" smtClean="0"/>
              <a:t>Engage everybody</a:t>
            </a:r>
          </a:p>
          <a:p>
            <a:r>
              <a:rPr lang="en-US" dirty="0" smtClean="0"/>
              <a:t>Keep getting better</a:t>
            </a:r>
            <a:endParaRPr lang="en-US" dirty="0"/>
          </a:p>
        </p:txBody>
      </p:sp>
      <p:pic>
        <p:nvPicPr>
          <p:cNvPr id="22530" name="Picture 2"/>
          <p:cNvPicPr>
            <a:picLocks noChangeAspect="1" noChangeArrowheads="1"/>
          </p:cNvPicPr>
          <p:nvPr/>
        </p:nvPicPr>
        <p:blipFill>
          <a:blip r:embed="rId3"/>
          <a:srcRect/>
          <a:stretch>
            <a:fillRect/>
          </a:stretch>
        </p:blipFill>
        <p:spPr bwMode="auto">
          <a:xfrm>
            <a:off x="7577035" y="4803204"/>
            <a:ext cx="1459461" cy="1938164"/>
          </a:xfrm>
          <a:prstGeom prst="rect">
            <a:avLst/>
          </a:prstGeom>
          <a:noFill/>
          <a:ln w="9525">
            <a:noFill/>
            <a:miter lim="800000"/>
            <a:headEnd/>
            <a:tailEnd/>
          </a:ln>
        </p:spPr>
      </p:pic>
      <p:pic>
        <p:nvPicPr>
          <p:cNvPr id="22531" name="Picture 3"/>
          <p:cNvPicPr>
            <a:picLocks noChangeAspect="1" noChangeArrowheads="1"/>
          </p:cNvPicPr>
          <p:nvPr/>
        </p:nvPicPr>
        <p:blipFill>
          <a:blip r:embed="rId4"/>
          <a:srcRect/>
          <a:stretch>
            <a:fillRect/>
          </a:stretch>
        </p:blipFill>
        <p:spPr bwMode="auto">
          <a:xfrm>
            <a:off x="7241982" y="620688"/>
            <a:ext cx="1536258" cy="1618853"/>
          </a:xfrm>
          <a:prstGeom prst="rect">
            <a:avLst/>
          </a:prstGeom>
          <a:noFill/>
          <a:ln w="9525">
            <a:noFill/>
            <a:miter lim="800000"/>
            <a:headEnd/>
            <a:tailEnd/>
          </a:ln>
        </p:spPr>
      </p:pic>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4648200" y="1779811"/>
            <a:ext cx="1863725" cy="360363"/>
          </a:xfrm>
          <a:prstGeom prst="rect">
            <a:avLst/>
          </a:prstGeom>
          <a:noFill/>
          <a:ln w="9525">
            <a:noFill/>
            <a:miter lim="800000"/>
            <a:headEnd/>
            <a:tailEnd/>
          </a:ln>
        </p:spPr>
        <p:txBody>
          <a:bodyPr lIns="82296" tIns="41148" rIns="82296" bIns="41148">
            <a:spAutoFit/>
          </a:bodyPr>
          <a:lstStyle/>
          <a:p>
            <a:r>
              <a:rPr lang="en-US" dirty="0">
                <a:solidFill>
                  <a:srgbClr val="3333FF"/>
                </a:solidFill>
              </a:rPr>
              <a:t>Training</a:t>
            </a:r>
          </a:p>
        </p:txBody>
      </p:sp>
      <p:sp>
        <p:nvSpPr>
          <p:cNvPr id="9" name="TextBox 8"/>
          <p:cNvSpPr txBox="1">
            <a:spLocks noChangeArrowheads="1"/>
          </p:cNvSpPr>
          <p:nvPr/>
        </p:nvSpPr>
        <p:spPr bwMode="auto">
          <a:xfrm>
            <a:off x="4648200" y="2313211"/>
            <a:ext cx="1863725" cy="360363"/>
          </a:xfrm>
          <a:prstGeom prst="rect">
            <a:avLst/>
          </a:prstGeom>
          <a:noFill/>
          <a:ln w="9525">
            <a:noFill/>
            <a:miter lim="800000"/>
            <a:headEnd/>
            <a:tailEnd/>
          </a:ln>
        </p:spPr>
        <p:txBody>
          <a:bodyPr lIns="82296" tIns="41148" rIns="82296" bIns="41148">
            <a:spAutoFit/>
          </a:bodyPr>
          <a:lstStyle/>
          <a:p>
            <a:r>
              <a:rPr lang="en-US" dirty="0">
                <a:solidFill>
                  <a:srgbClr val="3333FF"/>
                </a:solidFill>
              </a:rPr>
              <a:t>Project kick-off</a:t>
            </a:r>
          </a:p>
        </p:txBody>
      </p:sp>
      <p:sp>
        <p:nvSpPr>
          <p:cNvPr id="10" name="TextBox 9"/>
          <p:cNvSpPr txBox="1">
            <a:spLocks noChangeArrowheads="1"/>
          </p:cNvSpPr>
          <p:nvPr/>
        </p:nvSpPr>
        <p:spPr bwMode="auto">
          <a:xfrm>
            <a:off x="4648200" y="2922811"/>
            <a:ext cx="2087563" cy="360362"/>
          </a:xfrm>
          <a:prstGeom prst="rect">
            <a:avLst/>
          </a:prstGeom>
          <a:noFill/>
          <a:ln w="9525">
            <a:noFill/>
            <a:miter lim="800000"/>
            <a:headEnd/>
            <a:tailEnd/>
          </a:ln>
        </p:spPr>
        <p:txBody>
          <a:bodyPr lIns="82296" tIns="41148" rIns="82296" bIns="41148">
            <a:spAutoFit/>
          </a:bodyPr>
          <a:lstStyle/>
          <a:p>
            <a:r>
              <a:rPr lang="en-US" dirty="0">
                <a:solidFill>
                  <a:srgbClr val="3333FF"/>
                </a:solidFill>
              </a:rPr>
              <a:t>Release planning</a:t>
            </a:r>
          </a:p>
        </p:txBody>
      </p:sp>
      <p:sp>
        <p:nvSpPr>
          <p:cNvPr id="11" name="TextBox 10"/>
          <p:cNvSpPr txBox="1">
            <a:spLocks noChangeArrowheads="1"/>
          </p:cNvSpPr>
          <p:nvPr/>
        </p:nvSpPr>
        <p:spPr bwMode="auto">
          <a:xfrm>
            <a:off x="4648200" y="3505424"/>
            <a:ext cx="1714500" cy="636587"/>
          </a:xfrm>
          <a:prstGeom prst="rect">
            <a:avLst/>
          </a:prstGeom>
          <a:noFill/>
          <a:ln w="9525">
            <a:noFill/>
            <a:miter lim="800000"/>
            <a:headEnd/>
            <a:tailEnd/>
          </a:ln>
        </p:spPr>
        <p:txBody>
          <a:bodyPr lIns="82296" tIns="41148" rIns="82296" bIns="41148">
            <a:spAutoFit/>
          </a:bodyPr>
          <a:lstStyle/>
          <a:p>
            <a:r>
              <a:rPr lang="en-US" dirty="0">
                <a:solidFill>
                  <a:srgbClr val="3333FF"/>
                </a:solidFill>
              </a:rPr>
              <a:t>Iteration planning</a:t>
            </a:r>
          </a:p>
        </p:txBody>
      </p:sp>
      <p:sp>
        <p:nvSpPr>
          <p:cNvPr id="12" name="TextBox 11"/>
          <p:cNvSpPr txBox="1">
            <a:spLocks noChangeArrowheads="1"/>
          </p:cNvSpPr>
          <p:nvPr/>
        </p:nvSpPr>
        <p:spPr bwMode="auto">
          <a:xfrm>
            <a:off x="4648200" y="4370611"/>
            <a:ext cx="1714500" cy="360362"/>
          </a:xfrm>
          <a:prstGeom prst="rect">
            <a:avLst/>
          </a:prstGeom>
          <a:noFill/>
          <a:ln w="9525">
            <a:noFill/>
            <a:miter lim="800000"/>
            <a:headEnd/>
            <a:tailEnd/>
          </a:ln>
        </p:spPr>
        <p:txBody>
          <a:bodyPr lIns="82296" tIns="41148" rIns="82296" bIns="41148">
            <a:spAutoFit/>
          </a:bodyPr>
          <a:lstStyle/>
          <a:p>
            <a:r>
              <a:rPr lang="en-US" dirty="0">
                <a:solidFill>
                  <a:srgbClr val="3333FF"/>
                </a:solidFill>
              </a:rPr>
              <a:t>Daily stand-up</a:t>
            </a:r>
          </a:p>
        </p:txBody>
      </p:sp>
      <p:sp>
        <p:nvSpPr>
          <p:cNvPr id="13" name="TextBox 12"/>
          <p:cNvSpPr txBox="1">
            <a:spLocks noChangeArrowheads="1"/>
          </p:cNvSpPr>
          <p:nvPr/>
        </p:nvSpPr>
        <p:spPr bwMode="auto">
          <a:xfrm>
            <a:off x="4610100" y="4980211"/>
            <a:ext cx="1714500" cy="360362"/>
          </a:xfrm>
          <a:prstGeom prst="rect">
            <a:avLst/>
          </a:prstGeom>
          <a:noFill/>
          <a:ln w="9525">
            <a:noFill/>
            <a:miter lim="800000"/>
            <a:headEnd/>
            <a:tailEnd/>
          </a:ln>
        </p:spPr>
        <p:txBody>
          <a:bodyPr lIns="82296" tIns="41148" rIns="82296" bIns="41148">
            <a:spAutoFit/>
          </a:bodyPr>
          <a:lstStyle/>
          <a:p>
            <a:r>
              <a:rPr lang="en-US" dirty="0">
                <a:solidFill>
                  <a:srgbClr val="3333FF"/>
                </a:solidFill>
              </a:rPr>
              <a:t>Review / demo</a:t>
            </a:r>
          </a:p>
        </p:txBody>
      </p:sp>
      <p:sp>
        <p:nvSpPr>
          <p:cNvPr id="14" name="TextBox 13"/>
          <p:cNvSpPr txBox="1">
            <a:spLocks noChangeArrowheads="1"/>
          </p:cNvSpPr>
          <p:nvPr/>
        </p:nvSpPr>
        <p:spPr bwMode="auto">
          <a:xfrm>
            <a:off x="4610100" y="5534249"/>
            <a:ext cx="1639888" cy="360362"/>
          </a:xfrm>
          <a:prstGeom prst="rect">
            <a:avLst/>
          </a:prstGeom>
          <a:noFill/>
          <a:ln w="9525">
            <a:noFill/>
            <a:miter lim="800000"/>
            <a:headEnd/>
            <a:tailEnd/>
          </a:ln>
        </p:spPr>
        <p:txBody>
          <a:bodyPr lIns="82296" tIns="41148" rIns="82296" bIns="41148">
            <a:spAutoFit/>
          </a:bodyPr>
          <a:lstStyle/>
          <a:p>
            <a:r>
              <a:rPr lang="en-US" dirty="0">
                <a:solidFill>
                  <a:srgbClr val="3333FF"/>
                </a:solidFill>
              </a:rPr>
              <a:t>Retrospective</a:t>
            </a:r>
          </a:p>
        </p:txBody>
      </p:sp>
      <p:sp>
        <p:nvSpPr>
          <p:cNvPr id="15" name="TextBox 14"/>
          <p:cNvSpPr txBox="1">
            <a:spLocks noChangeArrowheads="1"/>
          </p:cNvSpPr>
          <p:nvPr/>
        </p:nvSpPr>
        <p:spPr bwMode="auto">
          <a:xfrm>
            <a:off x="2514600" y="2122711"/>
            <a:ext cx="2057400" cy="636588"/>
          </a:xfrm>
          <a:prstGeom prst="rect">
            <a:avLst/>
          </a:prstGeom>
          <a:noFill/>
          <a:ln w="9525">
            <a:noFill/>
            <a:miter lim="800000"/>
            <a:headEnd/>
            <a:tailEnd/>
          </a:ln>
        </p:spPr>
        <p:txBody>
          <a:bodyPr lIns="82296" tIns="41148" rIns="82296" bIns="41148">
            <a:spAutoFit/>
          </a:bodyPr>
          <a:lstStyle/>
          <a:p>
            <a:r>
              <a:rPr lang="en-US" b="1" dirty="0">
                <a:solidFill>
                  <a:srgbClr val="0000FF"/>
                </a:solidFill>
              </a:rPr>
              <a:t>Short feedback loops</a:t>
            </a:r>
          </a:p>
        </p:txBody>
      </p:sp>
      <p:sp>
        <p:nvSpPr>
          <p:cNvPr id="17" name="TextBox 16"/>
          <p:cNvSpPr txBox="1">
            <a:spLocks noChangeArrowheads="1"/>
          </p:cNvSpPr>
          <p:nvPr/>
        </p:nvSpPr>
        <p:spPr bwMode="auto">
          <a:xfrm>
            <a:off x="2506662" y="3206974"/>
            <a:ext cx="1989138" cy="638175"/>
          </a:xfrm>
          <a:prstGeom prst="rect">
            <a:avLst/>
          </a:prstGeom>
          <a:noFill/>
          <a:ln w="9525">
            <a:noFill/>
            <a:miter lim="800000"/>
            <a:headEnd/>
            <a:tailEnd/>
          </a:ln>
        </p:spPr>
        <p:txBody>
          <a:bodyPr lIns="82296" tIns="41148" rIns="82296" bIns="41148">
            <a:spAutoFit/>
          </a:bodyPr>
          <a:lstStyle/>
          <a:p>
            <a:r>
              <a:rPr lang="en-US" b="1">
                <a:solidFill>
                  <a:srgbClr val="0000FF"/>
                </a:solidFill>
              </a:rPr>
              <a:t>Inspect and adapt</a:t>
            </a:r>
          </a:p>
        </p:txBody>
      </p:sp>
      <p:sp>
        <p:nvSpPr>
          <p:cNvPr id="18" name="TextBox 17"/>
          <p:cNvSpPr txBox="1">
            <a:spLocks noChangeArrowheads="1"/>
          </p:cNvSpPr>
          <p:nvPr/>
        </p:nvSpPr>
        <p:spPr bwMode="auto">
          <a:xfrm>
            <a:off x="2520950" y="4043586"/>
            <a:ext cx="1898650" cy="636588"/>
          </a:xfrm>
          <a:prstGeom prst="rect">
            <a:avLst/>
          </a:prstGeom>
          <a:noFill/>
          <a:ln w="9525">
            <a:noFill/>
            <a:miter lim="800000"/>
            <a:headEnd/>
            <a:tailEnd/>
          </a:ln>
        </p:spPr>
        <p:txBody>
          <a:bodyPr wrap="square" lIns="82296" tIns="41148" rIns="82296" bIns="41148">
            <a:spAutoFit/>
          </a:bodyPr>
          <a:lstStyle/>
          <a:p>
            <a:r>
              <a:rPr lang="en-US" b="1" dirty="0">
                <a:solidFill>
                  <a:srgbClr val="0000FF"/>
                </a:solidFill>
              </a:rPr>
              <a:t>Collaboration and teamwork</a:t>
            </a:r>
          </a:p>
        </p:txBody>
      </p:sp>
      <p:sp>
        <p:nvSpPr>
          <p:cNvPr id="16396" name="TextBox 18"/>
          <p:cNvSpPr txBox="1">
            <a:spLocks noChangeArrowheads="1"/>
          </p:cNvSpPr>
          <p:nvPr/>
        </p:nvSpPr>
        <p:spPr bwMode="auto">
          <a:xfrm>
            <a:off x="204788" y="2259236"/>
            <a:ext cx="2309812" cy="2114425"/>
          </a:xfrm>
          <a:prstGeom prst="rect">
            <a:avLst/>
          </a:prstGeom>
          <a:noFill/>
          <a:ln w="9525">
            <a:noFill/>
            <a:miter lim="800000"/>
            <a:headEnd/>
            <a:tailEnd/>
          </a:ln>
        </p:spPr>
        <p:txBody>
          <a:bodyPr lIns="82296" tIns="41148" rIns="82296" bIns="41148">
            <a:spAutoFit/>
          </a:bodyPr>
          <a:lstStyle/>
          <a:p>
            <a:r>
              <a:rPr lang="en-US" sz="2200" b="1" dirty="0">
                <a:solidFill>
                  <a:srgbClr val="000099"/>
                </a:solidFill>
              </a:rPr>
              <a:t>Deliver high-value, high-quality working software </a:t>
            </a:r>
            <a:r>
              <a:rPr lang="en-US" sz="2200" b="1" dirty="0" smtClean="0">
                <a:solidFill>
                  <a:srgbClr val="000099"/>
                </a:solidFill>
              </a:rPr>
              <a:t>quickly and frequently</a:t>
            </a:r>
            <a:endParaRPr lang="en-US" sz="2200" b="1" dirty="0">
              <a:solidFill>
                <a:srgbClr val="000099"/>
              </a:solidFill>
            </a:endParaRPr>
          </a:p>
        </p:txBody>
      </p:sp>
      <p:sp>
        <p:nvSpPr>
          <p:cNvPr id="21" name="TextBox 20"/>
          <p:cNvSpPr txBox="1">
            <a:spLocks noChangeArrowheads="1"/>
          </p:cNvSpPr>
          <p:nvPr/>
        </p:nvSpPr>
        <p:spPr bwMode="auto">
          <a:xfrm rot="-610544">
            <a:off x="6595117" y="1583304"/>
            <a:ext cx="1820181" cy="360099"/>
          </a:xfrm>
          <a:prstGeom prst="rect">
            <a:avLst/>
          </a:prstGeom>
          <a:noFill/>
          <a:ln w="9525">
            <a:noFill/>
            <a:miter lim="800000"/>
            <a:headEnd/>
            <a:tailEnd/>
          </a:ln>
        </p:spPr>
        <p:txBody>
          <a:bodyPr wrap="square" lIns="82296" tIns="41148" rIns="82296" bIns="41148">
            <a:spAutoFit/>
          </a:bodyPr>
          <a:lstStyle/>
          <a:p>
            <a:r>
              <a:rPr lang="en-US" i="1" dirty="0">
                <a:solidFill>
                  <a:srgbClr val="0066FF"/>
                </a:solidFill>
                <a:latin typeface="Lucida Calligraphy" pitchFamily="66" charset="0"/>
              </a:rPr>
              <a:t>User stories</a:t>
            </a:r>
          </a:p>
        </p:txBody>
      </p:sp>
      <p:sp>
        <p:nvSpPr>
          <p:cNvPr id="22" name="TextBox 21"/>
          <p:cNvSpPr txBox="1">
            <a:spLocks noChangeArrowheads="1"/>
          </p:cNvSpPr>
          <p:nvPr/>
        </p:nvSpPr>
        <p:spPr bwMode="auto">
          <a:xfrm rot="-743487">
            <a:off x="6523428" y="2239561"/>
            <a:ext cx="1877871" cy="360099"/>
          </a:xfrm>
          <a:prstGeom prst="rect">
            <a:avLst/>
          </a:prstGeom>
          <a:noFill/>
          <a:ln w="9525">
            <a:noFill/>
            <a:miter lim="800000"/>
            <a:headEnd/>
            <a:tailEnd/>
          </a:ln>
        </p:spPr>
        <p:txBody>
          <a:bodyPr wrap="square" lIns="82296" tIns="41148" rIns="82296" bIns="41148">
            <a:spAutoFit/>
          </a:bodyPr>
          <a:lstStyle/>
          <a:p>
            <a:r>
              <a:rPr lang="en-US" i="1" dirty="0">
                <a:solidFill>
                  <a:srgbClr val="0066FF"/>
                </a:solidFill>
                <a:latin typeface="Lucida Calligraphy" pitchFamily="66" charset="0"/>
              </a:rPr>
              <a:t>Task cards</a:t>
            </a:r>
          </a:p>
        </p:txBody>
      </p:sp>
      <p:sp>
        <p:nvSpPr>
          <p:cNvPr id="23" name="TextBox 22"/>
          <p:cNvSpPr txBox="1">
            <a:spLocks noChangeArrowheads="1"/>
          </p:cNvSpPr>
          <p:nvPr/>
        </p:nvSpPr>
        <p:spPr bwMode="auto">
          <a:xfrm>
            <a:off x="6934200" y="1196752"/>
            <a:ext cx="1584212" cy="360363"/>
          </a:xfrm>
          <a:prstGeom prst="rect">
            <a:avLst/>
          </a:prstGeom>
          <a:noFill/>
          <a:ln w="9525">
            <a:noFill/>
            <a:miter lim="800000"/>
            <a:headEnd/>
            <a:tailEnd/>
          </a:ln>
        </p:spPr>
        <p:txBody>
          <a:bodyPr wrap="square" lIns="82296" tIns="41148" rIns="82296" bIns="41148">
            <a:spAutoFit/>
          </a:bodyPr>
          <a:lstStyle/>
          <a:p>
            <a:r>
              <a:rPr lang="en-US" i="1" dirty="0">
                <a:solidFill>
                  <a:srgbClr val="0066FF"/>
                </a:solidFill>
                <a:latin typeface="Lucida Calligraphy" pitchFamily="66" charset="0"/>
              </a:rPr>
              <a:t>Iterations</a:t>
            </a:r>
          </a:p>
        </p:txBody>
      </p:sp>
      <p:sp>
        <p:nvSpPr>
          <p:cNvPr id="24" name="TextBox 23"/>
          <p:cNvSpPr txBox="1">
            <a:spLocks noChangeArrowheads="1"/>
          </p:cNvSpPr>
          <p:nvPr/>
        </p:nvSpPr>
        <p:spPr bwMode="auto">
          <a:xfrm rot="639246">
            <a:off x="7334176" y="2565038"/>
            <a:ext cx="1646238" cy="358775"/>
          </a:xfrm>
          <a:prstGeom prst="rect">
            <a:avLst/>
          </a:prstGeom>
          <a:noFill/>
          <a:ln w="9525">
            <a:noFill/>
            <a:miter lim="800000"/>
            <a:headEnd/>
            <a:tailEnd/>
          </a:ln>
        </p:spPr>
        <p:txBody>
          <a:bodyPr lIns="82296" tIns="41148" rIns="82296" bIns="41148">
            <a:spAutoFit/>
          </a:bodyPr>
          <a:lstStyle/>
          <a:p>
            <a:r>
              <a:rPr lang="en-US" i="1" dirty="0">
                <a:solidFill>
                  <a:srgbClr val="0066FF"/>
                </a:solidFill>
                <a:latin typeface="Lucida Calligraphy" pitchFamily="66" charset="0"/>
              </a:rPr>
              <a:t>Story board</a:t>
            </a:r>
          </a:p>
        </p:txBody>
      </p:sp>
      <p:sp>
        <p:nvSpPr>
          <p:cNvPr id="26" name="TextBox 25"/>
          <p:cNvSpPr txBox="1">
            <a:spLocks noChangeArrowheads="1"/>
          </p:cNvSpPr>
          <p:nvPr/>
        </p:nvSpPr>
        <p:spPr bwMode="auto">
          <a:xfrm rot="-720449">
            <a:off x="6542088" y="2717577"/>
            <a:ext cx="1508125" cy="636588"/>
          </a:xfrm>
          <a:prstGeom prst="rect">
            <a:avLst/>
          </a:prstGeom>
          <a:noFill/>
          <a:ln w="9525">
            <a:noFill/>
            <a:miter lim="800000"/>
            <a:headEnd/>
            <a:tailEnd/>
          </a:ln>
        </p:spPr>
        <p:txBody>
          <a:bodyPr lIns="82296" tIns="41148" rIns="82296" bIns="41148">
            <a:spAutoFit/>
          </a:bodyPr>
          <a:lstStyle/>
          <a:p>
            <a:r>
              <a:rPr lang="en-US" i="1">
                <a:solidFill>
                  <a:srgbClr val="0066FF"/>
                </a:solidFill>
                <a:latin typeface="Lucida Calligraphy" pitchFamily="66" charset="0"/>
              </a:rPr>
              <a:t>Burn chart</a:t>
            </a:r>
          </a:p>
        </p:txBody>
      </p:sp>
      <p:sp>
        <p:nvSpPr>
          <p:cNvPr id="27" name="TextBox 26"/>
          <p:cNvSpPr txBox="1">
            <a:spLocks noChangeArrowheads="1"/>
          </p:cNvSpPr>
          <p:nvPr/>
        </p:nvSpPr>
        <p:spPr bwMode="auto">
          <a:xfrm rot="782489">
            <a:off x="6792913" y="4125410"/>
            <a:ext cx="1782762" cy="636588"/>
          </a:xfrm>
          <a:prstGeom prst="rect">
            <a:avLst/>
          </a:prstGeom>
          <a:noFill/>
          <a:ln w="9525">
            <a:noFill/>
            <a:miter lim="800000"/>
            <a:headEnd/>
            <a:tailEnd/>
          </a:ln>
        </p:spPr>
        <p:txBody>
          <a:bodyPr lIns="82296" tIns="41148" rIns="82296" bIns="41148">
            <a:spAutoFit/>
          </a:bodyPr>
          <a:lstStyle/>
          <a:p>
            <a:r>
              <a:rPr lang="en-US" i="1">
                <a:solidFill>
                  <a:srgbClr val="0066FF"/>
                </a:solidFill>
                <a:latin typeface="Lucida Calligraphy" pitchFamily="66" charset="0"/>
              </a:rPr>
              <a:t>Planning poker</a:t>
            </a:r>
          </a:p>
        </p:txBody>
      </p:sp>
      <p:sp>
        <p:nvSpPr>
          <p:cNvPr id="28" name="TextBox 27"/>
          <p:cNvSpPr txBox="1">
            <a:spLocks noChangeArrowheads="1"/>
          </p:cNvSpPr>
          <p:nvPr/>
        </p:nvSpPr>
        <p:spPr bwMode="auto">
          <a:xfrm>
            <a:off x="6629400" y="4996948"/>
            <a:ext cx="1782763" cy="360362"/>
          </a:xfrm>
          <a:prstGeom prst="rect">
            <a:avLst/>
          </a:prstGeom>
          <a:noFill/>
          <a:ln w="9525">
            <a:noFill/>
            <a:miter lim="800000"/>
            <a:headEnd/>
            <a:tailEnd/>
          </a:ln>
        </p:spPr>
        <p:txBody>
          <a:bodyPr lIns="82296" tIns="41148" rIns="82296" bIns="41148">
            <a:spAutoFit/>
          </a:bodyPr>
          <a:lstStyle/>
          <a:p>
            <a:r>
              <a:rPr lang="en-US" i="1">
                <a:solidFill>
                  <a:srgbClr val="0066FF"/>
                </a:solidFill>
                <a:latin typeface="Lucida Calligraphy" pitchFamily="66" charset="0"/>
              </a:rPr>
              <a:t>Pairing</a:t>
            </a:r>
          </a:p>
        </p:txBody>
      </p:sp>
      <p:sp>
        <p:nvSpPr>
          <p:cNvPr id="29" name="TextBox 28"/>
          <p:cNvSpPr txBox="1">
            <a:spLocks noChangeArrowheads="1"/>
          </p:cNvSpPr>
          <p:nvPr/>
        </p:nvSpPr>
        <p:spPr bwMode="auto">
          <a:xfrm rot="-979211">
            <a:off x="7112000" y="5136648"/>
            <a:ext cx="1920875" cy="360362"/>
          </a:xfrm>
          <a:prstGeom prst="rect">
            <a:avLst/>
          </a:prstGeom>
          <a:noFill/>
          <a:ln w="9525">
            <a:noFill/>
            <a:miter lim="800000"/>
            <a:headEnd/>
            <a:tailEnd/>
          </a:ln>
        </p:spPr>
        <p:txBody>
          <a:bodyPr lIns="82296" tIns="41148" rIns="82296" bIns="41148">
            <a:spAutoFit/>
          </a:bodyPr>
          <a:lstStyle/>
          <a:p>
            <a:r>
              <a:rPr lang="en-US" i="1">
                <a:solidFill>
                  <a:srgbClr val="0066FF"/>
                </a:solidFill>
                <a:latin typeface="Lucida Calligraphy" pitchFamily="66" charset="0"/>
              </a:rPr>
              <a:t>Unit tests</a:t>
            </a:r>
          </a:p>
        </p:txBody>
      </p:sp>
      <p:sp>
        <p:nvSpPr>
          <p:cNvPr id="30" name="TextBox 29"/>
          <p:cNvSpPr txBox="1">
            <a:spLocks noChangeArrowheads="1"/>
          </p:cNvSpPr>
          <p:nvPr/>
        </p:nvSpPr>
        <p:spPr bwMode="auto">
          <a:xfrm rot="-598366">
            <a:off x="7415213" y="5889123"/>
            <a:ext cx="1714500" cy="636587"/>
          </a:xfrm>
          <a:prstGeom prst="rect">
            <a:avLst/>
          </a:prstGeom>
          <a:noFill/>
          <a:ln w="9525">
            <a:noFill/>
            <a:miter lim="800000"/>
            <a:headEnd/>
            <a:tailEnd/>
          </a:ln>
        </p:spPr>
        <p:txBody>
          <a:bodyPr lIns="82296" tIns="41148" rIns="82296" bIns="41148">
            <a:spAutoFit/>
          </a:bodyPr>
          <a:lstStyle/>
          <a:p>
            <a:r>
              <a:rPr lang="en-US" i="1" dirty="0">
                <a:solidFill>
                  <a:srgbClr val="0066FF"/>
                </a:solidFill>
                <a:latin typeface="Lucida Calligraphy" pitchFamily="66" charset="0"/>
              </a:rPr>
              <a:t>Continuous integration</a:t>
            </a:r>
          </a:p>
        </p:txBody>
      </p:sp>
      <p:sp>
        <p:nvSpPr>
          <p:cNvPr id="33" name="TextBox 32"/>
          <p:cNvSpPr txBox="1">
            <a:spLocks noChangeArrowheads="1"/>
          </p:cNvSpPr>
          <p:nvPr/>
        </p:nvSpPr>
        <p:spPr bwMode="auto">
          <a:xfrm rot="20390915">
            <a:off x="7439761" y="2984512"/>
            <a:ext cx="1644650" cy="638175"/>
          </a:xfrm>
          <a:prstGeom prst="rect">
            <a:avLst/>
          </a:prstGeom>
          <a:noFill/>
          <a:ln w="9525">
            <a:noFill/>
            <a:miter lim="800000"/>
            <a:headEnd/>
            <a:tailEnd/>
          </a:ln>
        </p:spPr>
        <p:txBody>
          <a:bodyPr lIns="82296" tIns="41148" rIns="82296" bIns="41148">
            <a:spAutoFit/>
          </a:bodyPr>
          <a:lstStyle/>
          <a:p>
            <a:r>
              <a:rPr lang="en-US" i="1" dirty="0">
                <a:solidFill>
                  <a:srgbClr val="0066FF"/>
                </a:solidFill>
                <a:latin typeface="Lucida Calligraphy" pitchFamily="66" charset="0"/>
              </a:rPr>
              <a:t>Grooming the backlog</a:t>
            </a:r>
          </a:p>
        </p:txBody>
      </p:sp>
      <p:sp>
        <p:nvSpPr>
          <p:cNvPr id="34" name="TextBox 33"/>
          <p:cNvSpPr txBox="1">
            <a:spLocks noChangeArrowheads="1"/>
          </p:cNvSpPr>
          <p:nvPr/>
        </p:nvSpPr>
        <p:spPr bwMode="auto">
          <a:xfrm rot="-815988">
            <a:off x="6971872" y="4446334"/>
            <a:ext cx="2359462" cy="360099"/>
          </a:xfrm>
          <a:prstGeom prst="rect">
            <a:avLst/>
          </a:prstGeom>
          <a:noFill/>
          <a:ln w="9525">
            <a:noFill/>
            <a:miter lim="800000"/>
            <a:headEnd/>
            <a:tailEnd/>
          </a:ln>
        </p:spPr>
        <p:txBody>
          <a:bodyPr wrap="square" lIns="82296" tIns="41148" rIns="82296" bIns="41148">
            <a:spAutoFit/>
          </a:bodyPr>
          <a:lstStyle/>
          <a:p>
            <a:r>
              <a:rPr lang="en-US" i="1" dirty="0">
                <a:solidFill>
                  <a:srgbClr val="0066FF"/>
                </a:solidFill>
                <a:latin typeface="Lucida Calligraphy" pitchFamily="66" charset="0"/>
              </a:rPr>
              <a:t>Done-done-done</a:t>
            </a:r>
          </a:p>
        </p:txBody>
      </p:sp>
      <p:sp>
        <p:nvSpPr>
          <p:cNvPr id="35" name="TextBox 34"/>
          <p:cNvSpPr txBox="1">
            <a:spLocks noChangeArrowheads="1"/>
          </p:cNvSpPr>
          <p:nvPr/>
        </p:nvSpPr>
        <p:spPr bwMode="auto">
          <a:xfrm rot="21359320">
            <a:off x="6632255" y="5658905"/>
            <a:ext cx="1617204" cy="360099"/>
          </a:xfrm>
          <a:prstGeom prst="rect">
            <a:avLst/>
          </a:prstGeom>
          <a:noFill/>
          <a:ln w="9525">
            <a:noFill/>
            <a:miter lim="800000"/>
            <a:headEnd/>
            <a:tailEnd/>
          </a:ln>
        </p:spPr>
        <p:txBody>
          <a:bodyPr wrap="square" lIns="82296" tIns="41148" rIns="82296" bIns="41148">
            <a:spAutoFit/>
          </a:bodyPr>
          <a:lstStyle/>
          <a:p>
            <a:r>
              <a:rPr lang="en-US" i="1" dirty="0">
                <a:solidFill>
                  <a:srgbClr val="0066FF"/>
                </a:solidFill>
                <a:latin typeface="Lucida Calligraphy" pitchFamily="66" charset="0"/>
              </a:rPr>
              <a:t>Participate</a:t>
            </a:r>
          </a:p>
        </p:txBody>
      </p:sp>
      <p:sp>
        <p:nvSpPr>
          <p:cNvPr id="36" name="TextBox 35"/>
          <p:cNvSpPr txBox="1">
            <a:spLocks noChangeArrowheads="1"/>
          </p:cNvSpPr>
          <p:nvPr/>
        </p:nvSpPr>
        <p:spPr bwMode="auto">
          <a:xfrm>
            <a:off x="2174553" y="836712"/>
            <a:ext cx="2245047" cy="421654"/>
          </a:xfrm>
          <a:prstGeom prst="rect">
            <a:avLst/>
          </a:prstGeom>
          <a:noFill/>
          <a:ln w="9525">
            <a:noFill/>
            <a:miter lim="800000"/>
            <a:headEnd/>
            <a:tailEnd/>
          </a:ln>
        </p:spPr>
        <p:txBody>
          <a:bodyPr wrap="square" lIns="82296" tIns="41148" rIns="82296" bIns="41148">
            <a:spAutoFit/>
          </a:bodyPr>
          <a:lstStyle/>
          <a:p>
            <a:r>
              <a:rPr lang="en-US" sz="2200" b="1" dirty="0" smtClean="0">
                <a:solidFill>
                  <a:srgbClr val="0000FF"/>
                </a:solidFill>
                <a:latin typeface="Bodoni MT Black" pitchFamily="18" charset="0"/>
              </a:rPr>
              <a:t>Fundamentals</a:t>
            </a:r>
            <a:endParaRPr lang="en-US" sz="2200" b="1" dirty="0">
              <a:solidFill>
                <a:srgbClr val="0000FF"/>
              </a:solidFill>
              <a:latin typeface="Bodoni MT Black" pitchFamily="18" charset="0"/>
            </a:endParaRPr>
          </a:p>
        </p:txBody>
      </p:sp>
      <p:sp>
        <p:nvSpPr>
          <p:cNvPr id="37" name="TextBox 36"/>
          <p:cNvSpPr txBox="1">
            <a:spLocks noChangeArrowheads="1"/>
          </p:cNvSpPr>
          <p:nvPr/>
        </p:nvSpPr>
        <p:spPr bwMode="auto">
          <a:xfrm>
            <a:off x="4495800" y="836712"/>
            <a:ext cx="1851025" cy="422275"/>
          </a:xfrm>
          <a:prstGeom prst="rect">
            <a:avLst/>
          </a:prstGeom>
          <a:noFill/>
          <a:ln w="9525">
            <a:noFill/>
            <a:miter lim="800000"/>
            <a:headEnd/>
            <a:tailEnd/>
          </a:ln>
        </p:spPr>
        <p:txBody>
          <a:bodyPr lIns="82296" tIns="41148" rIns="82296" bIns="41148">
            <a:spAutoFit/>
          </a:bodyPr>
          <a:lstStyle/>
          <a:p>
            <a:r>
              <a:rPr lang="en-US" sz="2200" b="1" dirty="0">
                <a:solidFill>
                  <a:srgbClr val="3333FF"/>
                </a:solidFill>
                <a:latin typeface="Bodoni MT Black" pitchFamily="18" charset="0"/>
              </a:rPr>
              <a:t>Ceremonies</a:t>
            </a:r>
          </a:p>
        </p:txBody>
      </p:sp>
      <p:sp>
        <p:nvSpPr>
          <p:cNvPr id="38" name="TextBox 37"/>
          <p:cNvSpPr txBox="1">
            <a:spLocks noChangeArrowheads="1"/>
          </p:cNvSpPr>
          <p:nvPr/>
        </p:nvSpPr>
        <p:spPr bwMode="auto">
          <a:xfrm>
            <a:off x="6781800" y="836712"/>
            <a:ext cx="1852613" cy="422275"/>
          </a:xfrm>
          <a:prstGeom prst="rect">
            <a:avLst/>
          </a:prstGeom>
          <a:noFill/>
          <a:ln w="9525">
            <a:noFill/>
            <a:miter lim="800000"/>
            <a:headEnd/>
            <a:tailEnd/>
          </a:ln>
        </p:spPr>
        <p:txBody>
          <a:bodyPr lIns="82296" tIns="41148" rIns="82296" bIns="41148">
            <a:spAutoFit/>
          </a:bodyPr>
          <a:lstStyle/>
          <a:p>
            <a:r>
              <a:rPr lang="en-US" sz="2200" b="1" dirty="0">
                <a:solidFill>
                  <a:srgbClr val="0066FF"/>
                </a:solidFill>
                <a:latin typeface="Bodoni MT Black" pitchFamily="18" charset="0"/>
              </a:rPr>
              <a:t>Techniques</a:t>
            </a:r>
          </a:p>
        </p:txBody>
      </p:sp>
      <p:sp>
        <p:nvSpPr>
          <p:cNvPr id="16413" name="Title 41"/>
          <p:cNvSpPr>
            <a:spLocks noGrp="1"/>
          </p:cNvSpPr>
          <p:nvPr>
            <p:ph type="title"/>
          </p:nvPr>
        </p:nvSpPr>
        <p:spPr/>
        <p:txBody>
          <a:bodyPr/>
          <a:lstStyle/>
          <a:p>
            <a:r>
              <a:rPr lang="en-US" dirty="0" smtClean="0"/>
              <a:t>So What?</a:t>
            </a:r>
          </a:p>
        </p:txBody>
      </p:sp>
      <p:sp>
        <p:nvSpPr>
          <p:cNvPr id="31" name="TextBox 30"/>
          <p:cNvSpPr txBox="1">
            <a:spLocks noChangeArrowheads="1"/>
          </p:cNvSpPr>
          <p:nvPr/>
        </p:nvSpPr>
        <p:spPr bwMode="auto">
          <a:xfrm rot="268686">
            <a:off x="7418110" y="1872737"/>
            <a:ext cx="1714500" cy="358775"/>
          </a:xfrm>
          <a:prstGeom prst="rect">
            <a:avLst/>
          </a:prstGeom>
          <a:noFill/>
          <a:ln w="9525">
            <a:noFill/>
            <a:miter lim="800000"/>
            <a:headEnd/>
            <a:tailEnd/>
          </a:ln>
        </p:spPr>
        <p:txBody>
          <a:bodyPr lIns="82296" tIns="41148" rIns="82296" bIns="41148">
            <a:spAutoFit/>
          </a:bodyPr>
          <a:lstStyle/>
          <a:p>
            <a:r>
              <a:rPr lang="en-US" i="1" dirty="0">
                <a:solidFill>
                  <a:srgbClr val="0066FF"/>
                </a:solidFill>
                <a:latin typeface="Lucida Calligraphy" pitchFamily="66" charset="0"/>
              </a:rPr>
              <a:t>Co-location</a:t>
            </a:r>
          </a:p>
        </p:txBody>
      </p:sp>
      <p:sp>
        <p:nvSpPr>
          <p:cNvPr id="32" name="TextBox 31"/>
          <p:cNvSpPr txBox="1">
            <a:spLocks noChangeArrowheads="1"/>
          </p:cNvSpPr>
          <p:nvPr/>
        </p:nvSpPr>
        <p:spPr bwMode="auto">
          <a:xfrm rot="198628">
            <a:off x="7561819" y="3753570"/>
            <a:ext cx="1236816" cy="360099"/>
          </a:xfrm>
          <a:prstGeom prst="rect">
            <a:avLst/>
          </a:prstGeom>
          <a:noFill/>
          <a:ln w="9525">
            <a:noFill/>
            <a:miter lim="800000"/>
            <a:headEnd/>
            <a:tailEnd/>
          </a:ln>
        </p:spPr>
        <p:txBody>
          <a:bodyPr wrap="square" lIns="82296" tIns="41148" rIns="82296" bIns="41148">
            <a:spAutoFit/>
          </a:bodyPr>
          <a:lstStyle/>
          <a:p>
            <a:r>
              <a:rPr lang="en-US" i="1" dirty="0" smtClean="0">
                <a:solidFill>
                  <a:srgbClr val="0066FF"/>
                </a:solidFill>
                <a:latin typeface="Lucida Calligraphy" pitchFamily="66" charset="0"/>
              </a:rPr>
              <a:t>TDD</a:t>
            </a:r>
            <a:endParaRPr lang="en-US" i="1" dirty="0">
              <a:solidFill>
                <a:srgbClr val="0066FF"/>
              </a:solidFill>
              <a:latin typeface="Lucida Calligraphy" pitchFamily="66" charset="0"/>
            </a:endParaRPr>
          </a:p>
        </p:txBody>
      </p:sp>
      <p:sp>
        <p:nvSpPr>
          <p:cNvPr id="39" name="TextBox 38"/>
          <p:cNvSpPr txBox="1">
            <a:spLocks noChangeArrowheads="1"/>
          </p:cNvSpPr>
          <p:nvPr/>
        </p:nvSpPr>
        <p:spPr bwMode="auto">
          <a:xfrm>
            <a:off x="323528" y="836712"/>
            <a:ext cx="1851025" cy="422275"/>
          </a:xfrm>
          <a:prstGeom prst="rect">
            <a:avLst/>
          </a:prstGeom>
          <a:noFill/>
          <a:ln w="9525">
            <a:noFill/>
            <a:miter lim="800000"/>
            <a:headEnd/>
            <a:tailEnd/>
          </a:ln>
        </p:spPr>
        <p:txBody>
          <a:bodyPr lIns="82296" tIns="41148" rIns="82296" bIns="41148">
            <a:spAutoFit/>
          </a:bodyPr>
          <a:lstStyle/>
          <a:p>
            <a:r>
              <a:rPr lang="en-US" sz="2200" b="1" dirty="0" smtClean="0">
                <a:solidFill>
                  <a:srgbClr val="000099"/>
                </a:solidFill>
                <a:latin typeface="Bodoni MT Black" pitchFamily="18" charset="0"/>
              </a:rPr>
              <a:t>Goal</a:t>
            </a:r>
            <a:endParaRPr lang="en-US" sz="2200" b="1" dirty="0">
              <a:solidFill>
                <a:srgbClr val="000099"/>
              </a:solidFill>
              <a:latin typeface="Bodoni MT Black" pitchFamily="18" charset="0"/>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500"/>
                                        <p:tgtEl>
                                          <p:spTgt spid="2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left)">
                                      <p:cBhvr>
                                        <p:cTn id="71" dur="500"/>
                                        <p:tgtEl>
                                          <p:spTgt spid="3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left)">
                                      <p:cBhvr>
                                        <p:cTn id="74" dur="500"/>
                                        <p:tgtEl>
                                          <p:spTgt spid="33"/>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left)">
                                      <p:cBhvr>
                                        <p:cTn id="80" dur="500"/>
                                        <p:tgtEl>
                                          <p:spTgt spid="3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left)">
                                      <p:cBhvr>
                                        <p:cTn id="83" dur="500"/>
                                        <p:tgtEl>
                                          <p:spTgt spid="38"/>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left)">
                                      <p:cBhvr>
                                        <p:cTn id="86" dur="500"/>
                                        <p:tgtEl>
                                          <p:spTgt spid="3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wipe(left)">
                                      <p:cBhvr>
                                        <p:cTn id="9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4" grpId="0"/>
      <p:bldP spid="15" grpId="0"/>
      <p:bldP spid="17" grpId="0"/>
      <p:bldP spid="18" grpId="0"/>
      <p:bldP spid="21" grpId="0"/>
      <p:bldP spid="22" grpId="0"/>
      <p:bldP spid="23" grpId="0"/>
      <p:bldP spid="24" grpId="0"/>
      <p:bldP spid="26" grpId="0"/>
      <p:bldP spid="27" grpId="0"/>
      <p:bldP spid="28" grpId="0"/>
      <p:bldP spid="29" grpId="0"/>
      <p:bldP spid="30" grpId="0"/>
      <p:bldP spid="33" grpId="0"/>
      <p:bldP spid="34" grpId="0"/>
      <p:bldP spid="35" grpId="0"/>
      <p:bldP spid="36" grpId="0"/>
      <p:bldP spid="37" grpId="0"/>
      <p:bldP spid="38" grpId="0"/>
      <p:bldP spid="31" grpId="0"/>
      <p:bldP spid="32"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3_scene.jpg"/>
          <p:cNvPicPr>
            <a:picLocks noChangeAspect="1"/>
          </p:cNvPicPr>
          <p:nvPr>
            <p:custDataLst>
              <p:tags r:id="rId1"/>
            </p:custDataLst>
          </p:nvPr>
        </p:nvPicPr>
        <p:blipFill>
          <a:blip r:embed="rId4">
            <a:lum bright="70000" contrast="-48000"/>
          </a:blip>
          <a:stretch>
            <a:fillRect/>
          </a:stretch>
        </p:blipFill>
        <p:spPr>
          <a:xfrm>
            <a:off x="0" y="924418"/>
            <a:ext cx="9144000" cy="5009163"/>
          </a:xfrm>
          <a:prstGeom prst="rect">
            <a:avLst/>
          </a:prstGeom>
          <a:blipFill>
            <a:blip r:embed="rId5">
              <a:lum bright="70000" contrast="-48000"/>
            </a:blip>
            <a:tile tx="0" ty="0" sx="100000" sy="100000" flip="none" algn="tl"/>
          </a:blipFill>
        </p:spPr>
      </p:pic>
      <p:sp>
        <p:nvSpPr>
          <p:cNvPr id="4" name="Title 3"/>
          <p:cNvSpPr>
            <a:spLocks noGrp="1"/>
          </p:cNvSpPr>
          <p:nvPr>
            <p:ph type="title"/>
          </p:nvPr>
        </p:nvSpPr>
        <p:spPr/>
        <p:txBody>
          <a:bodyPr/>
          <a:lstStyle/>
          <a:p>
            <a:r>
              <a:rPr lang="en-US" dirty="0" smtClean="0"/>
              <a:t>We Are Going to Look at:</a:t>
            </a:r>
            <a:endParaRPr lang="en-US" dirty="0"/>
          </a:p>
        </p:txBody>
      </p:sp>
      <p:sp>
        <p:nvSpPr>
          <p:cNvPr id="5" name="Content Placeholder 4"/>
          <p:cNvSpPr>
            <a:spLocks noGrp="1"/>
          </p:cNvSpPr>
          <p:nvPr>
            <p:ph idx="1"/>
          </p:nvPr>
        </p:nvSpPr>
        <p:spPr/>
        <p:txBody>
          <a:bodyPr/>
          <a:lstStyle/>
          <a:p>
            <a:r>
              <a:rPr lang="en-US" dirty="0" smtClean="0"/>
              <a:t>Planning – project, release, and iteration (sprint)</a:t>
            </a:r>
          </a:p>
          <a:p>
            <a:r>
              <a:rPr lang="en-US" dirty="0" smtClean="0"/>
              <a:t>Metrics</a:t>
            </a:r>
          </a:p>
          <a:p>
            <a:r>
              <a:rPr lang="en-US" dirty="0" smtClean="0"/>
              <a:t>Pairing</a:t>
            </a:r>
          </a:p>
          <a:p>
            <a:r>
              <a:rPr lang="en-US" dirty="0" smtClean="0"/>
              <a:t>Quality</a:t>
            </a:r>
          </a:p>
          <a:p>
            <a:r>
              <a:rPr lang="en-US" dirty="0" smtClean="0"/>
              <a:t>The team and its organization</a:t>
            </a:r>
          </a:p>
          <a:p>
            <a:r>
              <a:rPr lang="en-US" dirty="0" smtClean="0"/>
              <a:t>Executing through iterations (sprints)</a:t>
            </a:r>
          </a:p>
          <a:p>
            <a:endParaRPr lang="en-US" dirty="0"/>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9" name="Rectangle 5"/>
          <p:cNvSpPr>
            <a:spLocks noGrp="1" noChangeArrowheads="1"/>
          </p:cNvSpPr>
          <p:nvPr>
            <p:ph type="title"/>
          </p:nvPr>
        </p:nvSpPr>
        <p:spPr/>
        <p:txBody>
          <a:bodyPr/>
          <a:lstStyle/>
          <a:p>
            <a:pPr eaLnBrk="1" hangingPunct="1">
              <a:defRPr/>
            </a:pPr>
            <a:r>
              <a:rPr lang="en-US">
                <a:sym typeface="Arial" pitchFamily="-111" charset="0"/>
              </a:rPr>
              <a:t>Your Facilitator</a:t>
            </a:r>
          </a:p>
        </p:txBody>
      </p:sp>
      <p:sp>
        <p:nvSpPr>
          <p:cNvPr id="39" name="Slide Number Placeholder 3"/>
          <p:cNvSpPr>
            <a:spLocks noGrp="1"/>
          </p:cNvSpPr>
          <p:nvPr>
            <p:ph type="sldNum" sz="quarter" idx="4294967295"/>
          </p:nvPr>
        </p:nvSpPr>
        <p:spPr>
          <a:xfrm>
            <a:off x="7010400" y="6472238"/>
            <a:ext cx="2133600" cy="188912"/>
          </a:xfrm>
          <a:prstGeom prst="rect">
            <a:avLst/>
          </a:prstGeom>
        </p:spPr>
        <p:txBody>
          <a:bodyPr/>
          <a:lstStyle/>
          <a:p>
            <a:pPr>
              <a:defRPr/>
            </a:pPr>
            <a:fld id="{5E79681B-3178-0E42-9520-9C6FAFA66386}" type="slidenum">
              <a:rPr lang="en-US" smtClean="0"/>
              <a:pPr>
                <a:defRPr/>
              </a:pPr>
              <a:t>2</a:t>
            </a:fld>
            <a:endParaRPr lang="en-US"/>
          </a:p>
        </p:txBody>
      </p:sp>
      <p:pic>
        <p:nvPicPr>
          <p:cNvPr id="96260" name="Picture 1"/>
          <p:cNvPicPr>
            <a:picLocks noChangeAspect="1" noChangeArrowheads="1"/>
          </p:cNvPicPr>
          <p:nvPr/>
        </p:nvPicPr>
        <p:blipFill>
          <a:blip r:embed="rId3"/>
          <a:srcRect/>
          <a:stretch>
            <a:fillRect/>
          </a:stretch>
        </p:blipFill>
        <p:spPr bwMode="auto">
          <a:xfrm>
            <a:off x="0" y="0"/>
            <a:ext cx="9144000" cy="6854825"/>
          </a:xfrm>
          <a:prstGeom prst="rect">
            <a:avLst/>
          </a:prstGeom>
          <a:noFill/>
          <a:ln w="9525">
            <a:noFill/>
            <a:miter lim="800000"/>
            <a:headEnd/>
            <a:tailEnd/>
          </a:ln>
        </p:spPr>
      </p:pic>
      <p:sp>
        <p:nvSpPr>
          <p:cNvPr id="96261" name="Rectangle 2"/>
          <p:cNvSpPr>
            <a:spLocks/>
          </p:cNvSpPr>
          <p:nvPr/>
        </p:nvSpPr>
        <p:spPr bwMode="auto">
          <a:xfrm>
            <a:off x="314325" y="6453188"/>
            <a:ext cx="1866900" cy="215900"/>
          </a:xfrm>
          <a:prstGeom prst="rect">
            <a:avLst/>
          </a:prstGeom>
          <a:noFill/>
          <a:ln w="9525">
            <a:noFill/>
            <a:miter lim="800000"/>
            <a:headEnd/>
            <a:tailEnd/>
          </a:ln>
        </p:spPr>
        <p:txBody>
          <a:bodyPr wrap="none" lIns="38100" tIns="38100" rIns="38100" bIns="38100">
            <a:prstTxWarp prst="textNoShape">
              <a:avLst/>
            </a:prstTxWarp>
            <a:spAutoFit/>
          </a:bodyPr>
          <a:lstStyle/>
          <a:p>
            <a:pPr algn="l"/>
            <a:r>
              <a:rPr lang="en-US" sz="1000">
                <a:solidFill>
                  <a:srgbClr val="808080"/>
                </a:solidFill>
                <a:latin typeface="Arial" pitchFamily="32" charset="0"/>
                <a:ea typeface="Arial" pitchFamily="32" charset="0"/>
                <a:cs typeface="Arial" pitchFamily="32" charset="0"/>
                <a:sym typeface="Arial" pitchFamily="32" charset="0"/>
              </a:rPr>
              <a:t>www.thoughtworks-studios.com</a:t>
            </a:r>
          </a:p>
        </p:txBody>
      </p:sp>
      <p:pic>
        <p:nvPicPr>
          <p:cNvPr id="96262" name="Picture 3"/>
          <p:cNvPicPr>
            <a:picLocks noChangeAspect="1" noChangeArrowheads="1"/>
          </p:cNvPicPr>
          <p:nvPr/>
        </p:nvPicPr>
        <p:blipFill>
          <a:blip r:embed="rId4"/>
          <a:srcRect/>
          <a:stretch>
            <a:fillRect/>
          </a:stretch>
        </p:blipFill>
        <p:spPr bwMode="auto">
          <a:xfrm>
            <a:off x="242888" y="361950"/>
            <a:ext cx="1614487" cy="341313"/>
          </a:xfrm>
          <a:prstGeom prst="rect">
            <a:avLst/>
          </a:prstGeom>
          <a:noFill/>
          <a:ln w="9525">
            <a:noFill/>
            <a:miter lim="800000"/>
            <a:headEnd/>
            <a:tailEnd/>
          </a:ln>
        </p:spPr>
      </p:pic>
      <p:sp>
        <p:nvSpPr>
          <p:cNvPr id="96263" name="Rectangle 4"/>
          <p:cNvSpPr>
            <a:spLocks/>
          </p:cNvSpPr>
          <p:nvPr/>
        </p:nvSpPr>
        <p:spPr bwMode="auto">
          <a:xfrm>
            <a:off x="3813175" y="6467475"/>
            <a:ext cx="1806575" cy="228600"/>
          </a:xfrm>
          <a:prstGeom prst="rect">
            <a:avLst/>
          </a:prstGeom>
          <a:noFill/>
          <a:ln w="12700" cap="rnd">
            <a:noFill/>
            <a:round/>
            <a:headEnd/>
            <a:tailEnd/>
          </a:ln>
        </p:spPr>
        <p:txBody>
          <a:bodyPr wrap="none" lIns="38100" tIns="38100" rIns="38100" bIns="38100" anchor="ctr">
            <a:prstTxWarp prst="textNoShape">
              <a:avLst/>
            </a:prstTxWarp>
            <a:spAutoFit/>
          </a:bodyPr>
          <a:lstStyle/>
          <a:p>
            <a:r>
              <a:rPr lang="en-US" sz="1000">
                <a:solidFill>
                  <a:srgbClr val="7F7F7F"/>
                </a:solidFill>
                <a:latin typeface="Helvetica" pitchFamily="32" charset="0"/>
                <a:ea typeface="Helvetica" pitchFamily="32" charset="0"/>
                <a:cs typeface="Helvetica" pitchFamily="32" charset="0"/>
                <a:sym typeface="Helvetica" pitchFamily="32" charset="0"/>
              </a:rPr>
              <a:t>Copyright 2010 ThoughtWorks</a:t>
            </a:r>
          </a:p>
        </p:txBody>
      </p:sp>
      <p:graphicFrame>
        <p:nvGraphicFramePr>
          <p:cNvPr id="16391" name="Group 7"/>
          <p:cNvGraphicFramePr>
            <a:graphicFrameLocks noGrp="1"/>
          </p:cNvGraphicFramePr>
          <p:nvPr>
            <p:extLst>
              <p:ext uri="{D42A27DB-BD31-4B8C-83A1-F6EECF244321}">
                <p14:modId xmlns:p14="http://schemas.microsoft.com/office/powerpoint/2010/main" xmlns="" val="2875808858"/>
              </p:ext>
            </p:extLst>
          </p:nvPr>
        </p:nvGraphicFramePr>
        <p:xfrm>
          <a:off x="527050" y="1270000"/>
          <a:ext cx="4578350" cy="2235200"/>
        </p:xfrm>
        <a:graphic>
          <a:graphicData uri="http://schemas.openxmlformats.org/drawingml/2006/table">
            <a:tbl>
              <a:tblPr/>
              <a:tblGrid>
                <a:gridCol w="1112324"/>
                <a:gridCol w="3466026"/>
              </a:tblGrid>
              <a:tr h="558800">
                <a:tc>
                  <a:txBody>
                    <a:bodyPr/>
                    <a:lstStyle/>
                    <a:p>
                      <a:pPr marL="0" marR="0" lvl="0" indent="0" algn="r"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0" i="0" u="none" strike="noStrike" cap="none" normalizeH="0" baseline="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Name</a:t>
                      </a: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1" i="0" u="none" strike="noStrike" cap="none" normalizeH="0" baseline="0" dirty="0" smtClean="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David Kershaw</a:t>
                      </a:r>
                      <a:endParaRPr kumimoji="0" lang="en-US" sz="1800" b="1" i="0" u="none" strike="noStrike" cap="none" normalizeH="0" baseline="0" dirty="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endParaRP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r>
              <a:tr h="558800">
                <a:tc>
                  <a:txBody>
                    <a:bodyPr/>
                    <a:lstStyle/>
                    <a:p>
                      <a:pPr marL="0" marR="0" lvl="0" indent="0" algn="r"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0" i="0" u="none" strike="noStrike" cap="none" normalizeH="0" baseline="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Role</a:t>
                      </a: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1" i="0" u="none" strike="noStrike" cap="none" normalizeH="0" baseline="0" dirty="0" smtClean="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Trainer</a:t>
                      </a:r>
                      <a:endParaRPr kumimoji="0" lang="en-US" sz="1800" b="1" i="0" u="none" strike="noStrike" cap="none" normalizeH="0" baseline="0" dirty="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endParaRP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r>
              <a:tr h="558800">
                <a:tc>
                  <a:txBody>
                    <a:bodyPr/>
                    <a:lstStyle/>
                    <a:p>
                      <a:pPr marL="0" marR="0" lvl="0" indent="0" algn="r"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0" i="0" u="none" strike="noStrike" cap="none" normalizeH="0" baseline="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Email</a:t>
                      </a: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1" i="0" u="none" strike="noStrike" cap="none" normalizeH="0" baseline="0" dirty="0" err="1" smtClean="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dkershaw@thoughtworks.com</a:t>
                      </a:r>
                      <a:endParaRPr kumimoji="0" lang="en-US" sz="1800" b="1" i="0" u="none" strike="noStrike" cap="none" normalizeH="0" baseline="0" dirty="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endParaRP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r>
              <a:tr h="558800">
                <a:tc>
                  <a:txBody>
                    <a:bodyPr/>
                    <a:lstStyle/>
                    <a:p>
                      <a:pPr marL="0" marR="0" lvl="0" indent="0" algn="r"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0" i="0" u="none" strike="noStrike" cap="none" normalizeH="0" baseline="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Phone</a:t>
                      </a: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1" i="0" u="none" strike="noStrike" cap="none" normalizeH="0" baseline="0" dirty="0" smtClean="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415.525.6596</a:t>
                      </a:r>
                      <a:endParaRPr kumimoji="0" lang="en-US" sz="1800" b="1" i="0" u="none" strike="noStrike" cap="none" normalizeH="0" baseline="0" dirty="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endParaRP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r>
            </a:tbl>
          </a:graphicData>
        </a:graphic>
      </p:graphicFrame>
      <p:sp>
        <p:nvSpPr>
          <p:cNvPr id="10" name="Rectangle 4"/>
          <p:cNvSpPr txBox="1">
            <a:spLocks noChangeArrowheads="1"/>
          </p:cNvSpPr>
          <p:nvPr/>
        </p:nvSpPr>
        <p:spPr bwMode="auto">
          <a:xfrm>
            <a:off x="500063" y="152400"/>
            <a:ext cx="8470900" cy="736600"/>
          </a:xfrm>
          <a:prstGeom prst="rect">
            <a:avLst/>
          </a:prstGeom>
          <a:noFill/>
          <a:ln w="9525">
            <a:noFill/>
            <a:miter lim="800000"/>
            <a:headEnd/>
            <a:tailEnd/>
          </a:ln>
          <a:effectLst>
            <a:outerShdw blurRad="50800" dist="25399" dir="2700000" algn="ctr" rotWithShape="0">
              <a:schemeClr val="bg2">
                <a:alpha val="39999"/>
              </a:schemeClr>
            </a:outerShdw>
          </a:effectLst>
        </p:spPr>
        <p:txBody>
          <a:bodyPr lIns="38100" tIns="38100" rIns="38100" bIns="38100" anchor="ctr">
            <a:prstTxWarp prst="textNoShape">
              <a:avLst/>
            </a:prstTxWarp>
          </a:bodyPr>
          <a:lstStyle/>
          <a:p>
            <a:pPr algn="r">
              <a:defRPr/>
            </a:pPr>
            <a:r>
              <a:rPr lang="en-US" sz="3200" b="1" kern="0" dirty="0">
                <a:solidFill>
                  <a:srgbClr val="F15A22"/>
                </a:solidFill>
                <a:latin typeface="+mj-lt"/>
                <a:ea typeface="+mj-ea"/>
                <a:cs typeface="+mj-cs"/>
                <a:sym typeface="Arial" pitchFamily="-111" charset="0"/>
              </a:rPr>
              <a:t>Your Facilitators</a:t>
            </a:r>
          </a:p>
        </p:txBody>
      </p:sp>
      <p:graphicFrame>
        <p:nvGraphicFramePr>
          <p:cNvPr id="11" name="Group 7"/>
          <p:cNvGraphicFramePr>
            <a:graphicFrameLocks noGrp="1"/>
          </p:cNvGraphicFramePr>
          <p:nvPr>
            <p:extLst>
              <p:ext uri="{D42A27DB-BD31-4B8C-83A1-F6EECF244321}">
                <p14:modId xmlns:p14="http://schemas.microsoft.com/office/powerpoint/2010/main" xmlns="" val="263864947"/>
              </p:ext>
            </p:extLst>
          </p:nvPr>
        </p:nvGraphicFramePr>
        <p:xfrm>
          <a:off x="527050" y="3886200"/>
          <a:ext cx="4578350" cy="2235200"/>
        </p:xfrm>
        <a:graphic>
          <a:graphicData uri="http://schemas.openxmlformats.org/drawingml/2006/table">
            <a:tbl>
              <a:tblPr/>
              <a:tblGrid>
                <a:gridCol w="1112324"/>
                <a:gridCol w="3466026"/>
              </a:tblGrid>
              <a:tr h="558800">
                <a:tc>
                  <a:txBody>
                    <a:bodyPr/>
                    <a:lstStyle/>
                    <a:p>
                      <a:pPr marL="0" marR="0" lvl="0" indent="0" algn="r"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0" i="0" u="none" strike="noStrike" cap="none" normalizeH="0" baseline="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Name</a:t>
                      </a: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1" i="0" u="none" strike="noStrike" cap="none" normalizeH="0" baseline="0" dirty="0" smtClean="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Patti </a:t>
                      </a:r>
                      <a:r>
                        <a:rPr kumimoji="0" lang="en-US" sz="1800" b="1" i="0" u="none" strike="noStrike" cap="none" normalizeH="0" baseline="0" dirty="0" err="1" smtClean="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Mandarino</a:t>
                      </a:r>
                      <a:endParaRPr kumimoji="0" lang="en-US" sz="1800" b="1" i="0" u="none" strike="noStrike" cap="none" normalizeH="0" baseline="0" dirty="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endParaRP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r>
              <a:tr h="558800">
                <a:tc>
                  <a:txBody>
                    <a:bodyPr/>
                    <a:lstStyle/>
                    <a:p>
                      <a:pPr marL="0" marR="0" lvl="0" indent="0" algn="r"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0" i="0" u="none" strike="noStrike" cap="none" normalizeH="0" baseline="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Role</a:t>
                      </a: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1" i="0" u="none" strike="noStrike" cap="none" normalizeH="0" baseline="0" dirty="0" smtClean="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Trainer</a:t>
                      </a:r>
                      <a:endParaRPr kumimoji="0" lang="en-US" sz="1800" b="1" i="0" u="none" strike="noStrike" cap="none" normalizeH="0" baseline="0" dirty="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endParaRP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r>
              <a:tr h="558800">
                <a:tc>
                  <a:txBody>
                    <a:bodyPr/>
                    <a:lstStyle/>
                    <a:p>
                      <a:pPr marL="0" marR="0" lvl="0" indent="0" algn="r"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0" i="0" u="none" strike="noStrike" cap="none" normalizeH="0" baseline="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Email</a:t>
                      </a: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1" i="0" u="none" strike="noStrike" cap="none" normalizeH="0" baseline="0" dirty="0" err="1" smtClean="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patti@thoughtworks.com</a:t>
                      </a:r>
                      <a:endParaRPr kumimoji="0" lang="en-US" sz="1800" b="1" i="0" u="none" strike="noStrike" cap="none" normalizeH="0" baseline="0" dirty="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endParaRP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r>
              <a:tr h="558800">
                <a:tc>
                  <a:txBody>
                    <a:bodyPr/>
                    <a:lstStyle/>
                    <a:p>
                      <a:pPr marL="0" marR="0" lvl="0" indent="0" algn="r"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pPr>
                      <a:r>
                        <a:rPr kumimoji="0" lang="en-US" sz="1800" b="0" i="0" u="none" strike="noStrike" cap="none" normalizeH="0" baseline="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Phone</a:t>
                      </a: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7575D1"/>
                        </a:buClr>
                        <a:buSzPct val="150000"/>
                        <a:buFont typeface="Arial" pitchFamily="-111" charset="0"/>
                        <a:buNone/>
                        <a:tabLst>
                          <a:tab pos="914400" algn="l"/>
                        </a:tabLst>
                        <a:defRPr/>
                      </a:pPr>
                      <a:r>
                        <a:rPr kumimoji="0" lang="en-US" sz="1800" b="1" i="0" u="none" strike="noStrike" cap="none" normalizeH="0" baseline="0" dirty="0" smtClean="0">
                          <a:ln>
                            <a:noFill/>
                          </a:ln>
                          <a:solidFill>
                            <a:schemeClr val="tx1"/>
                          </a:solidFill>
                          <a:effectLst/>
                          <a:latin typeface="Arial" pitchFamily="-111" charset="0"/>
                          <a:ea typeface="ヒラギノ角ゴ ProN W3" pitchFamily="-111" charset="-128"/>
                          <a:cs typeface="ヒラギノ角ゴ ProN W3" pitchFamily="-111" charset="-128"/>
                          <a:sym typeface="Arial" pitchFamily="-111" charset="0"/>
                        </a:rPr>
                        <a:t>312.560.2505</a:t>
                      </a:r>
                    </a:p>
                  </a:txBody>
                  <a:tcPr marL="50800" marR="50800" marT="50800" marB="50800" anchor="ctr" horzOverflow="overflow">
                    <a:lnL w="12700" cap="flat" cmpd="sng" algn="ctr">
                      <a:solidFill>
                        <a:srgbClr val="B9CDFF"/>
                      </a:solidFill>
                      <a:prstDash val="solid"/>
                      <a:round/>
                      <a:headEnd type="none" w="med" len="med"/>
                      <a:tailEnd type="none" w="med" len="med"/>
                    </a:lnL>
                    <a:lnR w="12700" cap="flat" cmpd="sng" algn="ctr">
                      <a:solidFill>
                        <a:srgbClr val="B9CDFF"/>
                      </a:solidFill>
                      <a:prstDash val="solid"/>
                      <a:round/>
                      <a:headEnd type="none" w="med" len="med"/>
                      <a:tailEnd type="none" w="med" len="med"/>
                    </a:lnR>
                    <a:lnT w="12700" cap="flat" cmpd="sng" algn="ctr">
                      <a:solidFill>
                        <a:srgbClr val="B9CDFF"/>
                      </a:solidFill>
                      <a:prstDash val="solid"/>
                      <a:round/>
                      <a:headEnd type="none" w="med" len="med"/>
                      <a:tailEnd type="none" w="med" len="med"/>
                    </a:lnT>
                    <a:lnB w="12700" cap="flat" cmpd="sng" algn="ctr">
                      <a:solidFill>
                        <a:srgbClr val="B9CDFF"/>
                      </a:solidFill>
                      <a:prstDash val="solid"/>
                      <a:round/>
                      <a:headEnd type="none" w="med" len="med"/>
                      <a:tailEnd type="none" w="med" len="med"/>
                    </a:lnB>
                    <a:lnTlToBr>
                      <a:noFill/>
                    </a:lnTlToBr>
                    <a:lnBlToTr>
                      <a:noFill/>
                    </a:lnBlToTr>
                    <a:noFill/>
                  </a:tcPr>
                </a:tc>
              </a:tr>
            </a:tbl>
          </a:graphicData>
        </a:graphic>
      </p:graphicFrame>
      <p:pic>
        <p:nvPicPr>
          <p:cNvPr id="2" name="Picture 1"/>
          <p:cNvPicPr>
            <a:picLocks noChangeAspect="1"/>
          </p:cNvPicPr>
          <p:nvPr/>
        </p:nvPicPr>
        <p:blipFill>
          <a:blip r:embed="rId5"/>
          <a:stretch>
            <a:fillRect/>
          </a:stretch>
        </p:blipFill>
        <p:spPr>
          <a:xfrm>
            <a:off x="6019800" y="1270000"/>
            <a:ext cx="1574800" cy="1917700"/>
          </a:xfrm>
          <a:prstGeom prst="rect">
            <a:avLst/>
          </a:prstGeom>
        </p:spPr>
      </p:pic>
      <p:pic>
        <p:nvPicPr>
          <p:cNvPr id="13" name="Picture 13" descr="patti.jpg"/>
          <p:cNvPicPr>
            <a:picLocks noChangeAspect="1"/>
          </p:cNvPicPr>
          <p:nvPr/>
        </p:nvPicPr>
        <p:blipFill>
          <a:blip r:embed="rId6"/>
          <a:stretch>
            <a:fillRect/>
          </a:stretch>
        </p:blipFill>
        <p:spPr bwMode="auto">
          <a:xfrm>
            <a:off x="5930550" y="3457284"/>
            <a:ext cx="2056219" cy="2971800"/>
          </a:xfrm>
          <a:prstGeom prst="rect">
            <a:avLst/>
          </a:prstGeom>
          <a:noFill/>
          <a:ln w="9525">
            <a:noFill/>
            <a:miter lim="800000"/>
            <a:headEnd/>
            <a:tailEn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xmlns="" val="1224207582"/>
      </p:ext>
    </p:extLst>
  </p:cSld>
  <p:clrMapOvr>
    <a:masterClrMapping/>
  </p:clrMapOvr>
  <p:transition spd="slow">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treme_programming_explained_cover.jpg"/>
          <p:cNvPicPr>
            <a:picLocks noChangeAspect="1"/>
          </p:cNvPicPr>
          <p:nvPr>
            <p:custDataLst>
              <p:tags r:id="rId2"/>
            </p:custDataLst>
          </p:nvPr>
        </p:nvPicPr>
        <p:blipFill>
          <a:blip r:embed="rId13">
            <a:clrChange>
              <a:clrFrom>
                <a:srgbClr val="FFFFFF"/>
              </a:clrFrom>
              <a:clrTo>
                <a:srgbClr val="FFFFFF">
                  <a:alpha val="0"/>
                </a:srgbClr>
              </a:clrTo>
            </a:clrChange>
          </a:blip>
          <a:stretch>
            <a:fillRect/>
          </a:stretch>
        </p:blipFill>
        <p:spPr>
          <a:xfrm>
            <a:off x="-108520" y="44624"/>
            <a:ext cx="1862088" cy="1862088"/>
          </a:xfrm>
          <a:prstGeom prst="rect">
            <a:avLst/>
          </a:prstGeom>
        </p:spPr>
      </p:pic>
      <p:pic>
        <p:nvPicPr>
          <p:cNvPr id="6" name="Picture 5" descr="extreme_programming_installed_cover.jpg"/>
          <p:cNvPicPr>
            <a:picLocks noChangeAspect="1"/>
          </p:cNvPicPr>
          <p:nvPr>
            <p:custDataLst>
              <p:tags r:id="rId3"/>
            </p:custDataLst>
          </p:nvPr>
        </p:nvPicPr>
        <p:blipFill>
          <a:blip r:embed="rId14"/>
          <a:stretch>
            <a:fillRect/>
          </a:stretch>
        </p:blipFill>
        <p:spPr>
          <a:xfrm rot="20495345">
            <a:off x="1978189" y="276433"/>
            <a:ext cx="1300269" cy="1633138"/>
          </a:xfrm>
          <a:prstGeom prst="rect">
            <a:avLst/>
          </a:prstGeom>
          <a:effectLst>
            <a:outerShdw blurRad="50800" dist="38100" dir="2700000">
              <a:srgbClr val="000000">
                <a:alpha val="43000"/>
              </a:srgbClr>
            </a:outerShdw>
          </a:effectLst>
        </p:spPr>
      </p:pic>
      <p:pic>
        <p:nvPicPr>
          <p:cNvPr id="7" name="Picture 6" descr="Agile Software Development with Scrum cover.jpg"/>
          <p:cNvPicPr>
            <a:picLocks noChangeAspect="1"/>
          </p:cNvPicPr>
          <p:nvPr>
            <p:custDataLst>
              <p:tags r:id="rId4"/>
            </p:custDataLst>
          </p:nvPr>
        </p:nvPicPr>
        <p:blipFill>
          <a:blip r:embed="rId15">
            <a:clrChange>
              <a:clrFrom>
                <a:srgbClr val="FFFFFF"/>
              </a:clrFrom>
              <a:clrTo>
                <a:srgbClr val="FFFFFF">
                  <a:alpha val="0"/>
                </a:srgbClr>
              </a:clrTo>
            </a:clrChange>
          </a:blip>
          <a:stretch>
            <a:fillRect/>
          </a:stretch>
        </p:blipFill>
        <p:spPr>
          <a:xfrm rot="507251">
            <a:off x="5247519" y="2567669"/>
            <a:ext cx="1671681" cy="1671681"/>
          </a:xfrm>
          <a:prstGeom prst="rect">
            <a:avLst/>
          </a:prstGeom>
          <a:effectLst>
            <a:outerShdw blurRad="50800" dist="38100" dir="2700000">
              <a:srgbClr val="000000">
                <a:alpha val="43000"/>
              </a:srgbClr>
            </a:outerShdw>
          </a:effectLst>
        </p:spPr>
      </p:pic>
      <p:pic>
        <p:nvPicPr>
          <p:cNvPr id="8" name="Picture 7" descr="agile-software_development_cockburn.jpg"/>
          <p:cNvPicPr>
            <a:picLocks noChangeAspect="1"/>
          </p:cNvPicPr>
          <p:nvPr>
            <p:custDataLst>
              <p:tags r:id="rId5"/>
            </p:custDataLst>
          </p:nvPr>
        </p:nvPicPr>
        <p:blipFill>
          <a:blip r:embed="rId16">
            <a:clrChange>
              <a:clrFrom>
                <a:srgbClr val="FFFFFF"/>
              </a:clrFrom>
              <a:clrTo>
                <a:srgbClr val="FFFFFF">
                  <a:alpha val="0"/>
                </a:srgbClr>
              </a:clrTo>
            </a:clrChange>
          </a:blip>
          <a:stretch>
            <a:fillRect/>
          </a:stretch>
        </p:blipFill>
        <p:spPr>
          <a:xfrm>
            <a:off x="748834" y="4439910"/>
            <a:ext cx="1707443" cy="1707443"/>
          </a:xfrm>
          <a:prstGeom prst="rect">
            <a:avLst/>
          </a:prstGeom>
        </p:spPr>
      </p:pic>
      <p:pic>
        <p:nvPicPr>
          <p:cNvPr id="9" name="Picture 8" descr="crystal_clear_cover.jpg"/>
          <p:cNvPicPr>
            <a:picLocks noChangeAspect="1"/>
          </p:cNvPicPr>
          <p:nvPr>
            <p:custDataLst>
              <p:tags r:id="rId6"/>
            </p:custDataLst>
          </p:nvPr>
        </p:nvPicPr>
        <p:blipFill>
          <a:blip r:embed="rId17">
            <a:clrChange>
              <a:clrFrom>
                <a:srgbClr val="FFFFFF"/>
              </a:clrFrom>
              <a:clrTo>
                <a:srgbClr val="FFFFFF">
                  <a:alpha val="0"/>
                </a:srgbClr>
              </a:clrTo>
            </a:clrChange>
          </a:blip>
          <a:stretch>
            <a:fillRect/>
          </a:stretch>
        </p:blipFill>
        <p:spPr>
          <a:xfrm>
            <a:off x="2123807" y="2480673"/>
            <a:ext cx="1670122" cy="1670122"/>
          </a:xfrm>
          <a:prstGeom prst="rect">
            <a:avLst/>
          </a:prstGeom>
        </p:spPr>
      </p:pic>
      <p:pic>
        <p:nvPicPr>
          <p:cNvPr id="23555" name="Picture 3"/>
          <p:cNvPicPr>
            <a:picLocks noChangeAspect="1" noChangeArrowheads="1"/>
          </p:cNvPicPr>
          <p:nvPr/>
        </p:nvPicPr>
        <p:blipFill>
          <a:blip r:embed="rId18"/>
          <a:srcRect l="13048" t="12667" r="22952"/>
          <a:stretch>
            <a:fillRect/>
          </a:stretch>
        </p:blipFill>
        <p:spPr bwMode="auto">
          <a:xfrm>
            <a:off x="3793929" y="2708920"/>
            <a:ext cx="1204933" cy="1644232"/>
          </a:xfrm>
          <a:prstGeom prst="rect">
            <a:avLst/>
          </a:prstGeom>
          <a:noFill/>
          <a:ln w="9525">
            <a:noFill/>
            <a:miter lim="800000"/>
            <a:headEnd/>
            <a:tailEnd/>
          </a:ln>
        </p:spPr>
      </p:pic>
      <p:pic>
        <p:nvPicPr>
          <p:cNvPr id="23556" name="Picture 4"/>
          <p:cNvPicPr>
            <a:picLocks noChangeAspect="1" noChangeArrowheads="1"/>
          </p:cNvPicPr>
          <p:nvPr/>
        </p:nvPicPr>
        <p:blipFill>
          <a:blip r:embed="rId19"/>
          <a:srcRect l="13809" t="13048" r="21429"/>
          <a:stretch>
            <a:fillRect/>
          </a:stretch>
        </p:blipFill>
        <p:spPr bwMode="auto">
          <a:xfrm>
            <a:off x="5133716" y="4439910"/>
            <a:ext cx="1317312" cy="1768684"/>
          </a:xfrm>
          <a:prstGeom prst="rect">
            <a:avLst/>
          </a:prstGeom>
          <a:noFill/>
          <a:ln w="9525">
            <a:noFill/>
            <a:miter lim="800000"/>
            <a:headEnd/>
            <a:tailEnd/>
          </a:ln>
        </p:spPr>
      </p:pic>
      <p:pic>
        <p:nvPicPr>
          <p:cNvPr id="12" name="Picture 11" descr="patterns_of_enterprise_application_architecture_cover.jpg"/>
          <p:cNvPicPr>
            <a:picLocks noChangeAspect="1"/>
          </p:cNvPicPr>
          <p:nvPr>
            <p:custDataLst>
              <p:tags r:id="rId7"/>
            </p:custDataLst>
          </p:nvPr>
        </p:nvPicPr>
        <p:blipFill>
          <a:blip r:embed="rId20"/>
          <a:stretch>
            <a:fillRect/>
          </a:stretch>
        </p:blipFill>
        <p:spPr>
          <a:xfrm rot="20927907">
            <a:off x="289753" y="2385921"/>
            <a:ext cx="1398826" cy="1753267"/>
          </a:xfrm>
          <a:prstGeom prst="rect">
            <a:avLst/>
          </a:prstGeom>
          <a:effectLst>
            <a:outerShdw blurRad="50800" dist="38100" dir="2700000">
              <a:srgbClr val="000000">
                <a:alpha val="43000"/>
              </a:srgbClr>
            </a:outerShdw>
          </a:effectLst>
        </p:spPr>
      </p:pic>
      <p:pic>
        <p:nvPicPr>
          <p:cNvPr id="13" name="Picture 12" descr="analysis_patterns_cover.jpg"/>
          <p:cNvPicPr>
            <a:picLocks noChangeAspect="1"/>
          </p:cNvPicPr>
          <p:nvPr>
            <p:custDataLst>
              <p:tags r:id="rId8"/>
            </p:custDataLst>
          </p:nvPr>
        </p:nvPicPr>
        <p:blipFill>
          <a:blip r:embed="rId21"/>
          <a:stretch>
            <a:fillRect/>
          </a:stretch>
        </p:blipFill>
        <p:spPr>
          <a:xfrm rot="630274">
            <a:off x="7511264" y="2708475"/>
            <a:ext cx="1446313" cy="1828139"/>
          </a:xfrm>
          <a:prstGeom prst="rect">
            <a:avLst/>
          </a:prstGeom>
          <a:effectLst>
            <a:outerShdw blurRad="50800" dist="38100" dir="2700000">
              <a:srgbClr val="000000">
                <a:alpha val="43000"/>
              </a:srgbClr>
            </a:outerShdw>
          </a:effectLst>
        </p:spPr>
      </p:pic>
      <p:pic>
        <p:nvPicPr>
          <p:cNvPr id="23557" name="Picture 5"/>
          <p:cNvPicPr>
            <a:picLocks noChangeAspect="1" noChangeArrowheads="1"/>
          </p:cNvPicPr>
          <p:nvPr/>
        </p:nvPicPr>
        <p:blipFill>
          <a:blip r:embed="rId22"/>
          <a:srcRect l="13809" t="15714" r="22191"/>
          <a:stretch>
            <a:fillRect/>
          </a:stretch>
        </p:blipFill>
        <p:spPr bwMode="auto">
          <a:xfrm>
            <a:off x="3058662" y="4597674"/>
            <a:ext cx="1470534" cy="1936640"/>
          </a:xfrm>
          <a:prstGeom prst="rect">
            <a:avLst/>
          </a:prstGeom>
          <a:noFill/>
          <a:ln w="9525">
            <a:noFill/>
            <a:miter lim="800000"/>
            <a:headEnd/>
            <a:tailEnd/>
          </a:ln>
        </p:spPr>
      </p:pic>
      <p:pic>
        <p:nvPicPr>
          <p:cNvPr id="16" name="Picture 15" descr="pragmatic-programmer_cover.jpg"/>
          <p:cNvPicPr>
            <a:picLocks noChangeAspect="1"/>
          </p:cNvPicPr>
          <p:nvPr>
            <p:custDataLst>
              <p:tags r:id="rId9"/>
            </p:custDataLst>
          </p:nvPr>
        </p:nvPicPr>
        <p:blipFill>
          <a:blip r:embed="rId23"/>
          <a:stretch>
            <a:fillRect/>
          </a:stretch>
        </p:blipFill>
        <p:spPr>
          <a:xfrm rot="643542">
            <a:off x="6621471" y="373175"/>
            <a:ext cx="1568044" cy="1978871"/>
          </a:xfrm>
          <a:prstGeom prst="rect">
            <a:avLst/>
          </a:prstGeom>
          <a:effectLst>
            <a:outerShdw blurRad="50800" dist="38100" dir="2700000">
              <a:srgbClr val="000000">
                <a:alpha val="43000"/>
              </a:srgbClr>
            </a:outerShdw>
          </a:effectLst>
        </p:spPr>
      </p:pic>
      <p:pic>
        <p:nvPicPr>
          <p:cNvPr id="17" name="Picture 16" descr="agile_software_development_3ps_cover.jpg"/>
          <p:cNvPicPr>
            <a:picLocks noChangeAspect="1"/>
          </p:cNvPicPr>
          <p:nvPr>
            <p:custDataLst>
              <p:tags r:id="rId10"/>
            </p:custDataLst>
          </p:nvPr>
        </p:nvPicPr>
        <p:blipFill>
          <a:blip r:embed="rId24">
            <a:clrChange>
              <a:clrFrom>
                <a:srgbClr val="FFFFFF"/>
              </a:clrFrom>
              <a:clrTo>
                <a:srgbClr val="FFFFFF">
                  <a:alpha val="0"/>
                </a:srgbClr>
              </a:clrTo>
            </a:clrChange>
            <a:alphaModFix/>
          </a:blip>
          <a:stretch>
            <a:fillRect/>
          </a:stretch>
        </p:blipFill>
        <p:spPr>
          <a:xfrm>
            <a:off x="3963814" y="244550"/>
            <a:ext cx="1828558" cy="1828558"/>
          </a:xfrm>
          <a:prstGeom prst="rect">
            <a:avLst/>
          </a:prstGeom>
          <a:effectLst>
            <a:outerShdw blurRad="50800" dist="38100" dir="2700000">
              <a:srgbClr val="000000">
                <a:alpha val="43000"/>
              </a:srgbClr>
            </a:outerShdw>
          </a:effectLst>
        </p:spPr>
      </p:pic>
      <p:pic>
        <p:nvPicPr>
          <p:cNvPr id="23558" name="Picture 6"/>
          <p:cNvPicPr>
            <a:picLocks noChangeAspect="1" noChangeArrowheads="1"/>
          </p:cNvPicPr>
          <p:nvPr/>
        </p:nvPicPr>
        <p:blipFill>
          <a:blip r:embed="rId25"/>
          <a:srcRect l="14800" t="15333" r="23333"/>
          <a:stretch>
            <a:fillRect/>
          </a:stretch>
        </p:blipFill>
        <p:spPr bwMode="auto">
          <a:xfrm rot="188395">
            <a:off x="6964179" y="4633163"/>
            <a:ext cx="1346330" cy="1842499"/>
          </a:xfrm>
          <a:prstGeom prst="rect">
            <a:avLst/>
          </a:prstGeom>
          <a:noFill/>
          <a:ln w="9525">
            <a:noFill/>
            <a:miter lim="800000"/>
            <a:headEnd/>
            <a:tailEnd/>
          </a:ln>
        </p:spPr>
      </p:pic>
    </p:spTree>
    <p:custDataLst>
      <p:tags r:id="rId1"/>
    </p:custDataLst>
  </p:cSld>
  <p:clrMapOvr>
    <a:masterClrMapping/>
  </p:clrMapOvr>
  <p:transition spd="slow">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Agile Manifesto</a:t>
            </a:r>
          </a:p>
        </p:txBody>
      </p:sp>
      <p:sp>
        <p:nvSpPr>
          <p:cNvPr id="43" name="AutoShape 3"/>
          <p:cNvSpPr>
            <a:spLocks noChangeArrowheads="1"/>
          </p:cNvSpPr>
          <p:nvPr/>
        </p:nvSpPr>
        <p:spPr bwMode="gray">
          <a:xfrm>
            <a:off x="1328737" y="5638800"/>
            <a:ext cx="2300287"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a:solidFill>
                  <a:srgbClr val="000099"/>
                </a:solidFill>
                <a:latin typeface="Tahoma" pitchFamily="-107" charset="0"/>
              </a:rPr>
              <a:t>Responding to Change</a:t>
            </a:r>
          </a:p>
        </p:txBody>
      </p:sp>
      <p:sp>
        <p:nvSpPr>
          <p:cNvPr id="44" name="AutoShape 4"/>
          <p:cNvSpPr>
            <a:spLocks noChangeArrowheads="1"/>
          </p:cNvSpPr>
          <p:nvPr/>
        </p:nvSpPr>
        <p:spPr bwMode="gray">
          <a:xfrm>
            <a:off x="1214437" y="1371600"/>
            <a:ext cx="2376487"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a:solidFill>
                  <a:srgbClr val="000099"/>
                </a:solidFill>
                <a:latin typeface="Tahoma" pitchFamily="-107" charset="0"/>
              </a:rPr>
              <a:t>Following a Plan</a:t>
            </a:r>
          </a:p>
        </p:txBody>
      </p:sp>
      <p:sp>
        <p:nvSpPr>
          <p:cNvPr id="45" name="AutoShape 9"/>
          <p:cNvSpPr>
            <a:spLocks noChangeArrowheads="1"/>
          </p:cNvSpPr>
          <p:nvPr/>
        </p:nvSpPr>
        <p:spPr bwMode="gray">
          <a:xfrm>
            <a:off x="6615112" y="4953000"/>
            <a:ext cx="23002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a:solidFill>
                  <a:srgbClr val="000099"/>
                </a:solidFill>
                <a:latin typeface="Tahoma" pitchFamily="-107" charset="0"/>
              </a:rPr>
              <a:t>Customer Collaboration</a:t>
            </a:r>
          </a:p>
        </p:txBody>
      </p:sp>
      <p:sp>
        <p:nvSpPr>
          <p:cNvPr id="46" name="AutoShape 13"/>
          <p:cNvSpPr>
            <a:spLocks noChangeArrowheads="1"/>
          </p:cNvSpPr>
          <p:nvPr/>
        </p:nvSpPr>
        <p:spPr bwMode="gray">
          <a:xfrm>
            <a:off x="2402680" y="2895600"/>
            <a:ext cx="23764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a:solidFill>
                  <a:srgbClr val="000099"/>
                </a:solidFill>
                <a:latin typeface="Tahoma" pitchFamily="-107" charset="0"/>
              </a:rPr>
              <a:t>Contract Negotiation</a:t>
            </a:r>
          </a:p>
        </p:txBody>
      </p:sp>
      <p:sp>
        <p:nvSpPr>
          <p:cNvPr id="47" name="AutoShape 18"/>
          <p:cNvSpPr>
            <a:spLocks noChangeArrowheads="1"/>
          </p:cNvSpPr>
          <p:nvPr/>
        </p:nvSpPr>
        <p:spPr bwMode="gray">
          <a:xfrm>
            <a:off x="3751262" y="4610100"/>
            <a:ext cx="23002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dirty="0" smtClean="0">
                <a:solidFill>
                  <a:srgbClr val="000099"/>
                </a:solidFill>
                <a:latin typeface="Tahoma" pitchFamily="-107" charset="0"/>
              </a:rPr>
              <a:t>Individuals </a:t>
            </a:r>
            <a:r>
              <a:rPr lang="en-US" sz="1400" b="1" dirty="0">
                <a:solidFill>
                  <a:srgbClr val="000099"/>
                </a:solidFill>
                <a:latin typeface="Tahoma" pitchFamily="-107" charset="0"/>
              </a:rPr>
              <a:t>and Interactions</a:t>
            </a:r>
          </a:p>
        </p:txBody>
      </p:sp>
      <p:sp>
        <p:nvSpPr>
          <p:cNvPr id="48" name="AutoShape 20"/>
          <p:cNvSpPr>
            <a:spLocks noChangeArrowheads="1"/>
          </p:cNvSpPr>
          <p:nvPr/>
        </p:nvSpPr>
        <p:spPr bwMode="gray">
          <a:xfrm>
            <a:off x="6051550" y="1905000"/>
            <a:ext cx="23764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dirty="0" smtClean="0">
                <a:solidFill>
                  <a:srgbClr val="000099"/>
                </a:solidFill>
                <a:latin typeface="Tahoma" pitchFamily="-107" charset="0"/>
              </a:rPr>
              <a:t>Processes </a:t>
            </a:r>
            <a:r>
              <a:rPr lang="en-US" sz="1400" b="1" dirty="0">
                <a:solidFill>
                  <a:srgbClr val="000099"/>
                </a:solidFill>
                <a:latin typeface="Tahoma" pitchFamily="-107" charset="0"/>
              </a:rPr>
              <a:t>and Tools</a:t>
            </a:r>
          </a:p>
        </p:txBody>
      </p:sp>
      <p:sp>
        <p:nvSpPr>
          <p:cNvPr id="49" name="AutoShape 23"/>
          <p:cNvSpPr>
            <a:spLocks noChangeArrowheads="1"/>
          </p:cNvSpPr>
          <p:nvPr/>
        </p:nvSpPr>
        <p:spPr bwMode="gray">
          <a:xfrm>
            <a:off x="5464968" y="3238500"/>
            <a:ext cx="23002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dirty="0">
                <a:solidFill>
                  <a:srgbClr val="000099"/>
                </a:solidFill>
                <a:latin typeface="Tahoma" pitchFamily="-107" charset="0"/>
              </a:rPr>
              <a:t>Working Software</a:t>
            </a:r>
          </a:p>
        </p:txBody>
      </p:sp>
      <p:sp>
        <p:nvSpPr>
          <p:cNvPr id="50" name="AutoShape 25"/>
          <p:cNvSpPr>
            <a:spLocks noChangeArrowheads="1"/>
          </p:cNvSpPr>
          <p:nvPr/>
        </p:nvSpPr>
        <p:spPr bwMode="gray">
          <a:xfrm>
            <a:off x="703262" y="4267200"/>
            <a:ext cx="2376488" cy="685800"/>
          </a:xfrm>
          <a:prstGeom prst="roundRect">
            <a:avLst>
              <a:gd name="adj" fmla="val 16667"/>
            </a:avLst>
          </a:prstGeom>
          <a:solidFill>
            <a:srgbClr val="FFA86A"/>
          </a:solidFill>
          <a:ln w="15875">
            <a:solidFill>
              <a:srgbClr val="CCFFFF"/>
            </a:solidFill>
            <a:round/>
            <a:headEnd/>
            <a:tailEnd/>
          </a:ln>
        </p:spPr>
        <p:txBody>
          <a:bodyPr anchor="ctr">
            <a:prstTxWarp prst="textNoShape">
              <a:avLst/>
            </a:prstTxWarp>
          </a:bodyPr>
          <a:lstStyle/>
          <a:p>
            <a:pPr defTabSz="114300"/>
            <a:r>
              <a:rPr lang="en-US" sz="1400" b="1" dirty="0">
                <a:solidFill>
                  <a:srgbClr val="000099"/>
                </a:solidFill>
                <a:latin typeface="Tahoma" pitchFamily="-107" charset="0"/>
              </a:rPr>
              <a:t>Comprehensive Documentation</a:t>
            </a:r>
          </a:p>
        </p:txBody>
      </p:sp>
    </p:spTree>
    <p:custDataLst>
      <p:tags r:id="rId1"/>
    </p:custData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dissolve">
                                      <p:cBhvr>
                                        <p:cTn id="15" dur="500"/>
                                        <p:tgtEl>
                                          <p:spTgt spid="4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dissolve">
                                      <p:cBhvr>
                                        <p:cTn id="27" dur="500"/>
                                        <p:tgtEl>
                                          <p:spTgt spid="49"/>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w_manifesto.pdf"/>
          <p:cNvPicPr>
            <a:picLocks noChangeAspect="1"/>
          </p:cNvPicPr>
          <p:nvPr/>
        </p:nvPicPr>
        <p:blipFill>
          <a:blip r:embed="rId4">
            <a:alphaModFix amt="19000"/>
          </a:blip>
          <a:stretch>
            <a:fillRect/>
          </a:stretch>
        </p:blipFill>
        <p:spPr>
          <a:xfrm>
            <a:off x="0" y="0"/>
            <a:ext cx="9144000" cy="6531429"/>
          </a:xfrm>
          <a:prstGeom prst="rect">
            <a:avLst/>
          </a:prstGeom>
        </p:spPr>
      </p:pic>
      <p:pic>
        <p:nvPicPr>
          <p:cNvPr id="6" name="Picture 5" descr="new_manifesto.pdf"/>
          <p:cNvPicPr>
            <a:picLocks noChangeAspect="1"/>
          </p:cNvPicPr>
          <p:nvPr/>
        </p:nvPicPr>
        <p:blipFill>
          <a:blip r:embed="rId4"/>
          <a:stretch>
            <a:fillRect/>
          </a:stretch>
        </p:blipFill>
        <p:spPr>
          <a:xfrm>
            <a:off x="0" y="0"/>
            <a:ext cx="9144000" cy="6531429"/>
          </a:xfrm>
          <a:prstGeom prst="rect">
            <a:avLst/>
          </a:prstGeom>
        </p:spPr>
      </p:pic>
    </p:spTree>
    <p:custDataLst>
      <p:tags r:id="rId1"/>
    </p:custDataLst>
  </p:cSld>
  <p:clrMapOvr>
    <a:masterClrMapping/>
  </p:clrMapOvr>
  <p:transition spd="slow">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_scene.jpg"/>
          <p:cNvPicPr>
            <a:picLocks noChangeAspect="1"/>
          </p:cNvPicPr>
          <p:nvPr>
            <p:custDataLst>
              <p:tags r:id="rId2"/>
            </p:custDataLst>
          </p:nvPr>
        </p:nvPicPr>
        <p:blipFill>
          <a:blip r:embed="rId6"/>
          <a:stretch>
            <a:fillRect/>
          </a:stretch>
        </p:blipFill>
        <p:spPr>
          <a:xfrm>
            <a:off x="-348147" y="0"/>
            <a:ext cx="9492148" cy="6909379"/>
          </a:xfrm>
          <a:prstGeom prst="rect">
            <a:avLst/>
          </a:prstGeom>
        </p:spPr>
      </p:pic>
      <p:pic>
        <p:nvPicPr>
          <p:cNvPr id="4" name="Picture 3" descr="1_scene.jpg"/>
          <p:cNvPicPr>
            <a:picLocks noChangeAspect="1"/>
          </p:cNvPicPr>
          <p:nvPr>
            <p:custDataLst>
              <p:tags r:id="rId3"/>
            </p:custDataLst>
          </p:nvPr>
        </p:nvPicPr>
        <p:blipFill>
          <a:blip r:embed="rId7"/>
          <a:stretch>
            <a:fillRect/>
          </a:stretch>
        </p:blipFill>
        <p:spPr>
          <a:xfrm>
            <a:off x="-457200" y="0"/>
            <a:ext cx="9591675" cy="6858000"/>
          </a:xfrm>
          <a:prstGeom prst="rect">
            <a:avLst/>
          </a:prstGeom>
        </p:spPr>
      </p:pic>
    </p:spTree>
    <p:custDataLst>
      <p:tags r:id="rId1"/>
    </p:custData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_strip.jpg"/>
          <p:cNvPicPr>
            <a:picLocks noChangeAspect="1"/>
          </p:cNvPicPr>
          <p:nvPr>
            <p:custDataLst>
              <p:tags r:id="rId2"/>
            </p:custDataLst>
          </p:nvPr>
        </p:nvPicPr>
        <p:blipFill>
          <a:blip r:embed="rId5"/>
          <a:stretch>
            <a:fillRect/>
          </a:stretch>
        </p:blipFill>
        <p:spPr>
          <a:xfrm>
            <a:off x="0" y="728485"/>
            <a:ext cx="9144000" cy="5672315"/>
          </a:xfrm>
          <a:prstGeom prst="rect">
            <a:avLst/>
          </a:prstGeom>
        </p:spPr>
      </p:pic>
    </p:spTree>
    <p:custDataLst>
      <p:tags r:id="rId1"/>
    </p:custData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1_scene.jpg"/>
          <p:cNvPicPr>
            <a:picLocks noChangeAspect="1"/>
          </p:cNvPicPr>
          <p:nvPr>
            <p:custDataLst>
              <p:tags r:id="rId2"/>
            </p:custDataLst>
          </p:nvPr>
        </p:nvPicPr>
        <p:blipFill>
          <a:blip r:embed="rId5"/>
          <a:stretch>
            <a:fillRect/>
          </a:stretch>
        </p:blipFill>
        <p:spPr>
          <a:xfrm>
            <a:off x="0" y="351169"/>
            <a:ext cx="9144000" cy="6506831"/>
          </a:xfrm>
          <a:prstGeom prst="rect">
            <a:avLst/>
          </a:prstGeom>
        </p:spPr>
      </p:pic>
    </p:spTree>
    <p:custDataLst>
      <p:tags r:id="rId1"/>
    </p:custData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r>
              <a:rPr lang="en-US" dirty="0" smtClean="0">
                <a:hlinkClick r:id="rId3" action="ppaction://hlinkpres?slideindex=1&amp;slidetitle="/>
              </a:rPr>
              <a:t>Agile Core</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 name="Rectangle 10"/>
          <p:cNvSpPr>
            <a:spLocks noGrp="1" noChangeArrowheads="1"/>
          </p:cNvSpPr>
          <p:nvPr>
            <p:ph type="title"/>
          </p:nvPr>
        </p:nvSpPr>
        <p:spPr>
          <a:ln/>
        </p:spPr>
        <p:txBody>
          <a:bodyPr/>
          <a:lstStyle/>
          <a:p>
            <a:r>
              <a:rPr lang="en-US"/>
              <a:t>Your Facilitator</a:t>
            </a:r>
          </a:p>
        </p:txBody>
      </p:sp>
      <p:sp>
        <p:nvSpPr>
          <p:cNvPr id="20491" name="Rectangle 11"/>
          <p:cNvSpPr>
            <a:spLocks noGrp="1" noChangeArrowheads="1"/>
          </p:cNvSpPr>
          <p:nvPr>
            <p:ph idx="1"/>
          </p:nvPr>
        </p:nvSpPr>
        <p:spPr bwMode="auto">
          <a:xfrm>
            <a:off x="0" y="1293813"/>
            <a:ext cx="2743200" cy="55641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lIns="38100" tIns="38100" rIns="38100" bIns="38100" numCol="1" anchor="t" anchorCtr="0" compatLnSpc="1">
            <a:prstTxWarp prst="textNoShape">
              <a:avLst/>
            </a:prstTxWarp>
          </a:bodyPr>
          <a:lstStyle/>
          <a:p>
            <a:pPr marL="0" indent="0" algn="r">
              <a:spcBef>
                <a:spcPct val="0"/>
              </a:spcBef>
              <a:buNone/>
            </a:pPr>
            <a:r>
              <a:rPr lang="en-US" sz="3600" dirty="0">
                <a:latin typeface="Gill Sans MT" charset="0"/>
                <a:cs typeface="Gill Sans MT" charset="0"/>
                <a:sym typeface="Gill Sans MT" charset="0"/>
              </a:rPr>
              <a:t>Name:</a:t>
            </a:r>
            <a:endParaRPr lang="en-US" sz="3600" dirty="0">
              <a:latin typeface="Gill Sans MT" charset="0"/>
              <a:sym typeface="Gill Sans MT" charset="0"/>
            </a:endParaRPr>
          </a:p>
          <a:p>
            <a:pPr marL="0" indent="0" algn="r">
              <a:spcBef>
                <a:spcPts val="700"/>
              </a:spcBef>
              <a:buNone/>
            </a:pPr>
            <a:r>
              <a:rPr lang="en-US" sz="3600" dirty="0">
                <a:latin typeface="Gill Sans MT" charset="0"/>
                <a:cs typeface="Gill Sans MT" charset="0"/>
                <a:sym typeface="Gill Sans MT" charset="0"/>
              </a:rPr>
              <a:t>Role:</a:t>
            </a:r>
            <a:endParaRPr lang="en-US" sz="3600" dirty="0">
              <a:latin typeface="Gill Sans MT" charset="0"/>
              <a:sym typeface="Gill Sans MT" charset="0"/>
            </a:endParaRPr>
          </a:p>
          <a:p>
            <a:pPr marL="0" indent="0" algn="r">
              <a:spcBef>
                <a:spcPts val="700"/>
              </a:spcBef>
              <a:buNone/>
            </a:pPr>
            <a:r>
              <a:rPr lang="en-US" sz="3600" dirty="0">
                <a:latin typeface="Gill Sans MT" charset="0"/>
                <a:cs typeface="Gill Sans MT" charset="0"/>
                <a:sym typeface="Gill Sans MT" charset="0"/>
              </a:rPr>
              <a:t>Email:</a:t>
            </a:r>
            <a:endParaRPr lang="en-US" sz="3600" dirty="0">
              <a:latin typeface="Gill Sans MT" charset="0"/>
              <a:sym typeface="Gill Sans MT" charset="0"/>
            </a:endParaRPr>
          </a:p>
          <a:p>
            <a:pPr marL="0" indent="0" algn="r">
              <a:spcBef>
                <a:spcPts val="700"/>
              </a:spcBef>
              <a:buNone/>
            </a:pPr>
            <a:r>
              <a:rPr lang="en-US" sz="3600" dirty="0">
                <a:latin typeface="Gill Sans MT" charset="0"/>
                <a:cs typeface="Gill Sans MT" charset="0"/>
                <a:sym typeface="Gill Sans MT" charset="0"/>
              </a:rPr>
              <a:t>Phone:</a:t>
            </a:r>
            <a:endParaRPr lang="en-US" sz="3600" dirty="0">
              <a:latin typeface="Gill Sans MT" charset="0"/>
              <a:sym typeface="Gill Sans MT" charset="0"/>
            </a:endParaRPr>
          </a:p>
        </p:txBody>
      </p:sp>
      <p:sp>
        <p:nvSpPr>
          <p:cNvPr id="2048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048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048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0485" name="Rectangle 5">
            <a:hlinkClick r:id="" action="ppaction://noaction"/>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0486" name="Rectangle 6">
            <a:hlinkClick r:id="" action="ppaction://noaction"/>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0487" name="Rectangle 7">
            <a:hlinkClick r:id="" action="ppaction://noaction"/>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0488" name="Rectangle 8">
            <a:hlinkClick r:id="" action="ppaction://noaction"/>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0489" name="Rectangle 9">
            <a:hlinkClick r:id="" action="ppaction://noaction"/>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20492" name="Rectangle 12"/>
          <p:cNvSpPr>
            <a:spLocks/>
          </p:cNvSpPr>
          <p:nvPr/>
        </p:nvSpPr>
        <p:spPr bwMode="auto">
          <a:xfrm>
            <a:off x="3048000" y="1293813"/>
            <a:ext cx="6096000" cy="2427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type="none" w="med" len="med"/>
                <a:tailEnd type="none" w="med" len="med"/>
              </a14:hiddenLine>
            </a:ext>
          </a:extLst>
        </p:spPr>
        <p:txBody>
          <a:bodyPr lIns="38100" tIns="38100" rIns="38100" bIns="38100"/>
          <a:lstStyle/>
          <a:p>
            <a:pPr marL="304800" indent="-304800" algn="l">
              <a:spcBef>
                <a:spcPts val="663"/>
              </a:spcBef>
            </a:pPr>
            <a:r>
              <a:rPr lang="en-US" sz="3600">
                <a:solidFill>
                  <a:srgbClr val="292929"/>
                </a:solidFill>
                <a:latin typeface="Gill Sans MT" charset="0"/>
                <a:ea typeface="ＭＳ Ｐゴシック" charset="0"/>
                <a:cs typeface="Gill Sans MT" charset="0"/>
                <a:sym typeface="Gill Sans MT" charset="0"/>
              </a:rPr>
              <a:t>Steven List (aka </a:t>
            </a:r>
            <a:r>
              <a:rPr lang="ja-JP" altLang="en-US" sz="3600">
                <a:solidFill>
                  <a:srgbClr val="292929"/>
                </a:solidFill>
                <a:latin typeface="Arial"/>
                <a:ea typeface="ＭＳ Ｐゴシック" charset="0"/>
                <a:cs typeface="Gill Sans MT" charset="0"/>
                <a:sym typeface="Gill Sans MT" charset="0"/>
              </a:rPr>
              <a:t>“</a:t>
            </a:r>
            <a:r>
              <a:rPr lang="en-US" sz="3600">
                <a:solidFill>
                  <a:srgbClr val="292929"/>
                </a:solidFill>
                <a:latin typeface="Gill Sans MT" charset="0"/>
                <a:ea typeface="ＭＳ Ｐゴシック" charset="0"/>
                <a:cs typeface="Gill Sans MT" charset="0"/>
                <a:sym typeface="Gill Sans MT" charset="0"/>
              </a:rPr>
              <a:t>Doc</a:t>
            </a:r>
            <a:r>
              <a:rPr lang="ja-JP" altLang="en-US" sz="3600">
                <a:solidFill>
                  <a:srgbClr val="292929"/>
                </a:solidFill>
                <a:latin typeface="Arial"/>
                <a:ea typeface="ＭＳ Ｐゴシック" charset="0"/>
                <a:cs typeface="Gill Sans MT" charset="0"/>
                <a:sym typeface="Gill Sans MT" charset="0"/>
              </a:rPr>
              <a:t>”</a:t>
            </a:r>
            <a:r>
              <a:rPr lang="en-US" sz="3600">
                <a:solidFill>
                  <a:srgbClr val="292929"/>
                </a:solidFill>
                <a:latin typeface="Gill Sans MT" charset="0"/>
                <a:ea typeface="ＭＳ Ｐゴシック" charset="0"/>
                <a:cs typeface="Gill Sans MT" charset="0"/>
                <a:sym typeface="Gill Sans MT" charset="0"/>
              </a:rPr>
              <a:t>)</a:t>
            </a:r>
          </a:p>
          <a:p>
            <a:pPr marL="304800" indent="-304800" algn="l">
              <a:spcBef>
                <a:spcPts val="663"/>
              </a:spcBef>
            </a:pPr>
            <a:r>
              <a:rPr lang="en-US" sz="3600">
                <a:solidFill>
                  <a:srgbClr val="292929"/>
                </a:solidFill>
                <a:latin typeface="Gill Sans MT" charset="0"/>
                <a:ea typeface="ＭＳ Ｐゴシック" charset="0"/>
                <a:cs typeface="Gill Sans MT" charset="0"/>
                <a:sym typeface="Gill Sans MT" charset="0"/>
              </a:rPr>
              <a:t>Lead Trainer</a:t>
            </a:r>
          </a:p>
          <a:p>
            <a:pPr marL="304800" indent="-304800" algn="l">
              <a:spcBef>
                <a:spcPts val="663"/>
              </a:spcBef>
            </a:pPr>
            <a:r>
              <a:rPr lang="en-US" sz="3600">
                <a:solidFill>
                  <a:schemeClr val="tx1"/>
                </a:solidFill>
                <a:latin typeface="Gill Sans MT" charset="0"/>
                <a:ea typeface="ＭＳ Ｐゴシック" charset="0"/>
                <a:cs typeface="Gill Sans MT" charset="0"/>
                <a:sym typeface="Gill Sans MT" charset="0"/>
              </a:rPr>
              <a:t>doc@thoughtworks.com</a:t>
            </a:r>
            <a:endParaRPr lang="en-US" sz="3600">
              <a:solidFill>
                <a:srgbClr val="292929"/>
              </a:solidFill>
              <a:latin typeface="Gill Sans MT" charset="0"/>
              <a:ea typeface="ＭＳ Ｐゴシック" charset="0"/>
              <a:cs typeface="Lucida Grande" charset="0"/>
              <a:sym typeface="Gill Sans MT" charset="0"/>
            </a:endParaRPr>
          </a:p>
          <a:p>
            <a:pPr marL="304800" indent="-304800" algn="l">
              <a:spcBef>
                <a:spcPts val="663"/>
              </a:spcBef>
            </a:pPr>
            <a:r>
              <a:rPr lang="en-US" sz="3600">
                <a:solidFill>
                  <a:srgbClr val="292929"/>
                </a:solidFill>
                <a:latin typeface="Gill Sans MT" charset="0"/>
                <a:ea typeface="ＭＳ Ｐゴシック" charset="0"/>
                <a:cs typeface="Gill Sans MT" charset="0"/>
                <a:sym typeface="Gill Sans MT" charset="0"/>
              </a:rPr>
              <a:t>+1 512 924 9248</a:t>
            </a:r>
          </a:p>
        </p:txBody>
      </p:sp>
      <p:pic>
        <p:nvPicPr>
          <p:cNvPr id="20493" name="Picture 1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440488" y="3429000"/>
            <a:ext cx="17780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Tree>
    <p:extLst>
      <p:ext uri="{BB962C8B-B14F-4D97-AF65-F5344CB8AC3E}">
        <p14:creationId xmlns:p14="http://schemas.microsoft.com/office/powerpoint/2010/main" xmlns="" val="2282318936"/>
      </p:ext>
    </p:extLst>
  </p:cSld>
  <p:clrMapOvr>
    <a:masterClrMapping/>
  </p:clrMapOvr>
  <p:transition spd="slow">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Introductions</a:t>
            </a:r>
            <a:endParaRPr lang="en-US" dirty="0"/>
          </a:p>
        </p:txBody>
      </p:sp>
      <p:sp>
        <p:nvSpPr>
          <p:cNvPr id="8" name="Content Placeholder 7"/>
          <p:cNvSpPr>
            <a:spLocks noGrp="1"/>
          </p:cNvSpPr>
          <p:nvPr>
            <p:ph idx="1"/>
          </p:nvPr>
        </p:nvSpPr>
        <p:spPr/>
        <p:txBody>
          <a:bodyPr/>
          <a:lstStyle/>
          <a:p>
            <a:r>
              <a:rPr lang="en-US" dirty="0"/>
              <a:t>Who are you?</a:t>
            </a:r>
          </a:p>
          <a:p>
            <a:r>
              <a:rPr lang="en-US" dirty="0"/>
              <a:t>What do you do?</a:t>
            </a:r>
          </a:p>
          <a:p>
            <a:r>
              <a:rPr lang="en-US" dirty="0"/>
              <a:t>Why are you here?</a:t>
            </a:r>
          </a:p>
          <a:p>
            <a:pPr marL="0" indent="0">
              <a:buNone/>
            </a:pPr>
            <a:endParaRPr lang="en-US" dirty="0" smtClean="0"/>
          </a:p>
          <a:p>
            <a:pPr marL="0" indent="0">
              <a:buNone/>
            </a:pPr>
            <a:r>
              <a:rPr lang="en-US" dirty="0" smtClean="0"/>
              <a:t>All </a:t>
            </a:r>
            <a:r>
              <a:rPr lang="en-US" dirty="0"/>
              <a:t>in 30 seconds or less.</a:t>
            </a:r>
          </a:p>
          <a:p>
            <a:endParaRPr lang="en-US" dirty="0"/>
          </a:p>
        </p:txBody>
      </p:sp>
    </p:spTree>
  </p:cSld>
  <p:clrMapOvr>
    <a:masterClrMapping/>
  </p:clrMapOvr>
  <p:transition spd="slow">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Housekeeping</a:t>
            </a:r>
            <a:endParaRPr lang="en-US" dirty="0"/>
          </a:p>
        </p:txBody>
      </p:sp>
      <p:sp>
        <p:nvSpPr>
          <p:cNvPr id="9" name="Content Placeholder 8"/>
          <p:cNvSpPr>
            <a:spLocks noGrp="1"/>
          </p:cNvSpPr>
          <p:nvPr>
            <p:ph idx="1"/>
          </p:nvPr>
        </p:nvSpPr>
        <p:spPr/>
        <p:txBody>
          <a:bodyPr/>
          <a:lstStyle/>
          <a:p>
            <a:r>
              <a:rPr lang="en-US" dirty="0" smtClean="0"/>
              <a:t>Mobile phones </a:t>
            </a:r>
          </a:p>
          <a:p>
            <a:r>
              <a:rPr lang="en-US" dirty="0" smtClean="0"/>
              <a:t>Laptops</a:t>
            </a:r>
          </a:p>
          <a:p>
            <a:r>
              <a:rPr lang="en-US" dirty="0" smtClean="0"/>
              <a:t>Break times</a:t>
            </a:r>
          </a:p>
          <a:p>
            <a:r>
              <a:rPr lang="en-US" dirty="0" smtClean="0"/>
              <a:t>Restrooms</a:t>
            </a:r>
          </a:p>
          <a:p>
            <a:r>
              <a:rPr lang="en-US" dirty="0" smtClean="0"/>
              <a:t>Emergencies</a:t>
            </a:r>
          </a:p>
          <a:p>
            <a:endParaRPr lang="en-US" dirty="0"/>
          </a:p>
        </p:txBody>
      </p:sp>
      <p:pic>
        <p:nvPicPr>
          <p:cNvPr id="6" name="Picture 5" descr="meeting.jpg"/>
          <p:cNvPicPr>
            <a:picLocks noChangeAspect="1"/>
          </p:cNvPicPr>
          <p:nvPr/>
        </p:nvPicPr>
        <p:blipFill>
          <a:blip r:embed="rId2"/>
          <a:stretch>
            <a:fillRect/>
          </a:stretch>
        </p:blipFill>
        <p:spPr>
          <a:xfrm>
            <a:off x="3505200" y="3505200"/>
            <a:ext cx="5334000" cy="3087053"/>
          </a:xfrm>
          <a:prstGeom prst="rect">
            <a:avLst/>
          </a:prstGeom>
        </p:spPr>
      </p:pic>
    </p:spTree>
  </p:cSld>
  <p:clrMapOvr>
    <a:masterClrMapping/>
  </p:clrMapOvr>
  <p:transition spd="slow">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coming up…</a:t>
            </a:r>
            <a:endParaRPr lang="en-US" dirty="0"/>
          </a:p>
        </p:txBody>
      </p:sp>
      <p:sp>
        <p:nvSpPr>
          <p:cNvPr id="5" name="Content Placeholder 4"/>
          <p:cNvSpPr>
            <a:spLocks noGrp="1"/>
          </p:cNvSpPr>
          <p:nvPr>
            <p:ph idx="1"/>
          </p:nvPr>
        </p:nvSpPr>
        <p:spPr/>
        <p:txBody>
          <a:bodyPr/>
          <a:lstStyle/>
          <a:p>
            <a:r>
              <a:rPr lang="en-US" dirty="0" smtClean="0"/>
              <a:t>What is Agile?</a:t>
            </a:r>
          </a:p>
          <a:p>
            <a:r>
              <a:rPr lang="en-US" dirty="0" smtClean="0"/>
              <a:t>Agile Core Practices</a:t>
            </a:r>
          </a:p>
          <a:p>
            <a:r>
              <a:rPr lang="en-US" dirty="0" smtClean="0"/>
              <a:t>Development Practices</a:t>
            </a:r>
          </a:p>
          <a:p>
            <a:r>
              <a:rPr lang="en-US" dirty="0" smtClean="0"/>
              <a:t>Quality</a:t>
            </a:r>
          </a:p>
          <a:p>
            <a:r>
              <a:rPr lang="en-US" dirty="0" smtClean="0"/>
              <a:t>Planning and Managing a Project</a:t>
            </a:r>
          </a:p>
        </p:txBody>
      </p:sp>
    </p:spTree>
  </p:cSld>
  <p:clrMapOvr>
    <a:masterClrMapping/>
  </p:clrMapOvr>
  <p:transition spd="slow">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 Setting</a:t>
            </a:r>
            <a:endParaRPr lang="en-US" dirty="0"/>
          </a:p>
        </p:txBody>
      </p:sp>
      <p:sp>
        <p:nvSpPr>
          <p:cNvPr id="3" name="Content Placeholder 2"/>
          <p:cNvSpPr>
            <a:spLocks noGrp="1"/>
          </p:cNvSpPr>
          <p:nvPr>
            <p:ph idx="1"/>
          </p:nvPr>
        </p:nvSpPr>
        <p:spPr/>
        <p:txBody>
          <a:bodyPr/>
          <a:lstStyle/>
          <a:p>
            <a:r>
              <a:rPr lang="en-US" dirty="0" smtClean="0"/>
              <a:t>We will review a lot of concepts, practices and ideas for a </a:t>
            </a:r>
            <a:r>
              <a:rPr lang="en-US" b="1" dirty="0" smtClean="0"/>
              <a:t>shared knowledge of Agile vocabulary and practices</a:t>
            </a:r>
            <a:r>
              <a:rPr lang="en-US" dirty="0" smtClean="0"/>
              <a:t>.</a:t>
            </a:r>
          </a:p>
          <a:p>
            <a:r>
              <a:rPr lang="en-US" dirty="0" smtClean="0"/>
              <a:t>This is </a:t>
            </a:r>
            <a:r>
              <a:rPr lang="en-US" b="1" dirty="0" smtClean="0"/>
              <a:t>not a custom class </a:t>
            </a:r>
            <a:r>
              <a:rPr lang="en-US" dirty="0" smtClean="0"/>
              <a:t>for your organization.</a:t>
            </a:r>
          </a:p>
          <a:p>
            <a:r>
              <a:rPr lang="en-US" dirty="0" smtClean="0"/>
              <a:t>We will try to address various </a:t>
            </a:r>
            <a:r>
              <a:rPr lang="en-US" b="1" dirty="0" smtClean="0"/>
              <a:t>scenarios</a:t>
            </a:r>
            <a:r>
              <a:rPr lang="en-US" dirty="0" smtClean="0"/>
              <a:t> for implementation of these practices, but some are </a:t>
            </a:r>
            <a:r>
              <a:rPr lang="en-US" b="1" dirty="0" smtClean="0"/>
              <a:t>too complex to get into</a:t>
            </a:r>
            <a:r>
              <a:rPr lang="en-US" dirty="0" smtClean="0"/>
              <a:t>.</a:t>
            </a:r>
          </a:p>
          <a:p>
            <a:r>
              <a:rPr lang="en-US" dirty="0" smtClean="0"/>
              <a:t>Specific adoption details should be addressed following this workshop.</a:t>
            </a:r>
            <a:endParaRPr lang="en-US" dirty="0" smtClean="0"/>
          </a:p>
          <a:p>
            <a:pPr>
              <a:buNone/>
            </a:pPr>
            <a:endParaRPr lang="en-US" dirty="0"/>
          </a:p>
        </p:txBody>
      </p:sp>
    </p:spTree>
  </p:cSld>
  <p:clrMapOvr>
    <a:masterClrMapping/>
  </p:clrMapOvr>
  <p:transition spd="slow">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we here?</a:t>
            </a:r>
            <a:endParaRPr lang="en-US" dirty="0"/>
          </a:p>
        </p:txBody>
      </p:sp>
      <p:sp>
        <p:nvSpPr>
          <p:cNvPr id="5" name="Content Placeholder 4"/>
          <p:cNvSpPr>
            <a:spLocks noGrp="1"/>
          </p:cNvSpPr>
          <p:nvPr>
            <p:ph sz="half" idx="4294967295"/>
          </p:nvPr>
        </p:nvSpPr>
        <p:spPr>
          <a:xfrm>
            <a:off x="0" y="1371600"/>
            <a:ext cx="4038600" cy="5081588"/>
          </a:xfrm>
        </p:spPr>
        <p:txBody>
          <a:bodyPr/>
          <a:lstStyle/>
          <a:p>
            <a:pPr algn="ctr">
              <a:buNone/>
            </a:pPr>
            <a:r>
              <a:rPr lang="en-US" dirty="0" smtClean="0"/>
              <a:t>Hopes</a:t>
            </a:r>
            <a:endParaRPr lang="en-US" dirty="0"/>
          </a:p>
        </p:txBody>
      </p:sp>
      <p:sp>
        <p:nvSpPr>
          <p:cNvPr id="6" name="Content Placeholder 5"/>
          <p:cNvSpPr>
            <a:spLocks noGrp="1"/>
          </p:cNvSpPr>
          <p:nvPr>
            <p:ph sz="half" idx="4294967295"/>
          </p:nvPr>
        </p:nvSpPr>
        <p:spPr>
          <a:xfrm>
            <a:off x="5105400" y="1371600"/>
            <a:ext cx="4038600" cy="5081588"/>
          </a:xfrm>
        </p:spPr>
        <p:txBody>
          <a:bodyPr/>
          <a:lstStyle/>
          <a:p>
            <a:pPr algn="ctr">
              <a:buNone/>
            </a:pPr>
            <a:r>
              <a:rPr lang="en-US" dirty="0" smtClean="0"/>
              <a:t>Concerns</a:t>
            </a:r>
            <a:endParaRPr lang="en-US" dirty="0"/>
          </a:p>
        </p:txBody>
      </p:sp>
      <p:pic>
        <p:nvPicPr>
          <p:cNvPr id="7" name="Picture 6" descr="brother-in-law2_happy.jpg"/>
          <p:cNvPicPr>
            <a:picLocks noChangeAspect="1"/>
          </p:cNvPicPr>
          <p:nvPr/>
        </p:nvPicPr>
        <p:blipFill>
          <a:blip r:embed="rId3">
            <a:clrChange>
              <a:clrFrom>
                <a:srgbClr val="FFFFFF"/>
              </a:clrFrom>
              <a:clrTo>
                <a:srgbClr val="FFFFFF">
                  <a:alpha val="0"/>
                </a:srgbClr>
              </a:clrTo>
            </a:clrChange>
          </a:blip>
          <a:stretch>
            <a:fillRect/>
          </a:stretch>
        </p:blipFill>
        <p:spPr>
          <a:xfrm>
            <a:off x="1757298" y="2262188"/>
            <a:ext cx="2124206" cy="4191000"/>
          </a:xfrm>
          <a:prstGeom prst="rect">
            <a:avLst/>
          </a:prstGeom>
          <a:effectLst>
            <a:outerShdw blurRad="50800" dist="38100" dir="2700000">
              <a:srgbClr val="000000">
                <a:alpha val="43000"/>
              </a:srgbClr>
            </a:outerShdw>
          </a:effectLst>
        </p:spPr>
      </p:pic>
      <p:pic>
        <p:nvPicPr>
          <p:cNvPr id="8" name="Picture 7" descr="brother-in-law1_concerned_trimmed.jpg"/>
          <p:cNvPicPr>
            <a:picLocks noChangeAspect="1"/>
          </p:cNvPicPr>
          <p:nvPr/>
        </p:nvPicPr>
        <p:blipFill>
          <a:blip r:embed="rId4">
            <a:clrChange>
              <a:clrFrom>
                <a:srgbClr val="FFFFFF"/>
              </a:clrFrom>
              <a:clrTo>
                <a:srgbClr val="FFFFFF">
                  <a:alpha val="0"/>
                </a:srgbClr>
              </a:clrTo>
            </a:clrChange>
          </a:blip>
          <a:stretch>
            <a:fillRect/>
          </a:stretch>
        </p:blipFill>
        <p:spPr>
          <a:xfrm>
            <a:off x="6467286" y="2262188"/>
            <a:ext cx="1305114" cy="4191000"/>
          </a:xfrm>
          <a:prstGeom prst="rect">
            <a:avLst/>
          </a:prstGeom>
          <a:effectLst>
            <a:outerShdw blurRad="50800" dist="38100" dir="2700000">
              <a:srgbClr val="000000">
                <a:alpha val="43000"/>
              </a:srgbClr>
            </a:outerShdw>
          </a:effectLst>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Process Doodle</a:t>
            </a:r>
            <a:endParaRPr lang="en-US" dirty="0"/>
          </a:p>
        </p:txBody>
      </p:sp>
      <p:sp>
        <p:nvSpPr>
          <p:cNvPr id="7" name="Content Placeholder 6"/>
          <p:cNvSpPr>
            <a:spLocks noGrp="1"/>
          </p:cNvSpPr>
          <p:nvPr>
            <p:ph idx="4294967295"/>
          </p:nvPr>
        </p:nvSpPr>
        <p:spPr>
          <a:xfrm>
            <a:off x="1419225" y="996950"/>
            <a:ext cx="7572375" cy="5232400"/>
          </a:xfrm>
        </p:spPr>
        <p:txBody>
          <a:bodyPr/>
          <a:lstStyle/>
          <a:p>
            <a:r>
              <a:rPr lang="en-US" dirty="0" smtClean="0"/>
              <a:t>Divide into groups of 4 per group</a:t>
            </a:r>
          </a:p>
          <a:p>
            <a:r>
              <a:rPr lang="en-US" dirty="0" smtClean="0"/>
              <a:t>Using materials, graphically represent your current development process.</a:t>
            </a:r>
          </a:p>
          <a:p>
            <a:pPr lvl="1"/>
            <a:r>
              <a:rPr lang="en-US" dirty="0" smtClean="0"/>
              <a:t>Roles</a:t>
            </a:r>
          </a:p>
          <a:p>
            <a:pPr lvl="1"/>
            <a:r>
              <a:rPr lang="en-US" dirty="0" smtClean="0"/>
              <a:t>Artifacts</a:t>
            </a:r>
          </a:p>
          <a:p>
            <a:pPr lvl="1"/>
            <a:r>
              <a:rPr lang="en-US" dirty="0" smtClean="0"/>
              <a:t>Challenges</a:t>
            </a:r>
          </a:p>
          <a:p>
            <a:r>
              <a:rPr lang="en-US" dirty="0" smtClean="0"/>
              <a:t>Do not use people’s names</a:t>
            </a:r>
          </a:p>
          <a:p>
            <a:r>
              <a:rPr lang="en-US" dirty="0" smtClean="0"/>
              <a:t>No criticism</a:t>
            </a:r>
          </a:p>
          <a:p>
            <a:r>
              <a:rPr lang="en-US" dirty="0" smtClean="0"/>
              <a:t>Have fun!</a:t>
            </a:r>
            <a:endParaRPr lang="en-US" dirty="0"/>
          </a:p>
        </p:txBody>
      </p:sp>
    </p:spTree>
  </p:cSld>
  <p:clrMapOvr>
    <a:masterClrMapping/>
  </p:clrMapOvr>
  <p:transition spd="slow">
    <p:fade thruBlk="1"/>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_ENCODE_TYPE" val="0"/>
  <p:tag name="ART_ENCODE_INDEX" val="1"/>
  <p:tag name="ARTICULATE_PRESENTER_VERSION" val="6"/>
  <p:tag name="AO_COMPLETION_THRESHOLD" val="50"/>
  <p:tag name="AO_COMPLETION_METHOD" val="VIEW"/>
  <p:tag name="ARTICULATE_PUBLISH_PATH" val="U:\agile_workshops\course_modules\agile_fundamentals\01-Origins-Of-Agile\articulate"/>
  <p:tag name="PUBLISH_TITLE" val="The Origins of Agile Software Development"/>
  <p:tag name="ARTICULATE_LOGO" val="(None selected)"/>
  <p:tag name="ARTICULATE_PRESENTER" val="(None selected)"/>
  <p:tag name="ARTICULATE_PRESENTER_GUID" val="9869030842"/>
  <p:tag name="ARTICULATE_LMS" val="0"/>
  <p:tag name="ARTICULATE_TEMPLATE" val="Corporate Communications"/>
  <p:tag name="ARTICULATE_TEMPLATE_GUID" val="1a000000-6000-0000-b000-000000000001"/>
  <p:tag name="LMS_PUBLISH" val="Yes"/>
  <p:tag name="PRESENTER_PREVIEW_MODE" val="0"/>
  <p:tag name="PRESENTER_PREVIEW_START" val="1"/>
  <p:tag name="LMS_PROTOCOL_METHOD" val="SCORM"/>
  <p:tag name="LMS_PROTOCOL_VERSION" val="1.2"/>
  <p:tag name="AO_COMPLETION_TITLE" val="The Origins of Agile Software Development"/>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5430dddb-4c5f-4574-8015-650b03087bfe"/>
  <p:tag name="ARTICULATE_SLIDE_NAV" val="20"/>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3cb08406-42ce-47f4-8570-4201203ea2d9"/>
  <p:tag name="AUDIO_ID" val="257"/>
  <p:tag name="ELAPSEDTIME" val="43.5"/>
  <p:tag name="ANNOTATION_COUNT" val="0"/>
  <p:tag name="ARTICULATE_SLIDE_NAV" val="2"/>
</p:tagLst>
</file>

<file path=ppt/tags/tag20.xml><?xml version="1.0" encoding="utf-8"?>
<p:tagLst xmlns:a="http://schemas.openxmlformats.org/drawingml/2006/main" xmlns:r="http://schemas.openxmlformats.org/officeDocument/2006/relationships" xmlns:p="http://schemas.openxmlformats.org/presentationml/2006/main">
  <p:tag name="NAME" val="Lofid69bc4e7-7131-468d-bafd-084556de969b"/>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a7631285-ba0b-4863-8f87-243b79b70b18"/>
  <p:tag name="ARTICULATE_SLIDE_NAV" val="37"/>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db00d6e3-27c1-4069-ae89-3f5b1f98d297"/>
  <p:tag name="ARTICULATE_SLIDE_NAV" val="4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fpgVcSeI_files\slide0001_image001.jpg"/>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qeB4hsKS_files\slide0001_image001.jpg"/>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b768d19c-0620-4bf3-8381-2eafefd99832"/>
  <p:tag name="ARTICULATE_SLIDE_NAV" val="45"/>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j3Fg10FQ_files\slide0001_image001.jpg"/>
</p:tagLst>
</file>

<file path=ppt/tags/tag27.xml><?xml version="1.0" encoding="utf-8"?>
<p:tagLst xmlns:a="http://schemas.openxmlformats.org/drawingml/2006/main" xmlns:r="http://schemas.openxmlformats.org/officeDocument/2006/relationships" xmlns:p="http://schemas.openxmlformats.org/presentationml/2006/main">
  <p:tag name="ARTICULATE_SLIDE_GUID" val="a27e6611-9a48-45c9-83cd-a6b28998c14b"/>
  <p:tag name="ARTICULATE_SLIDE_NAV" val="46"/>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pklsgfkt_files\slide0001_image001.jpg"/>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qeB4hsKS_files\slide0001_image001.jpg"/>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g0WxKCnk_files\slide0001_image001.jp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S5Vm2yIJ_files\slide0001_image001.jpg"/>
</p:tagLst>
</file>

<file path=ppt/theme/theme1.xml><?xml version="1.0" encoding="utf-8"?>
<a:theme xmlns:a="http://schemas.openxmlformats.org/drawingml/2006/main" name="studios-training-solution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nk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ThoughtWorks Studios new.thmx</Template>
  <TotalTime>5077</TotalTime>
  <Words>2074</Words>
  <Application>Microsoft Office PowerPoint</Application>
  <PresentationFormat>On-screen Show (4:3)</PresentationFormat>
  <Paragraphs>352</Paragraphs>
  <Slides>26</Slides>
  <Notes>24</Notes>
  <HiddenSlides>1</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studios-training-solutions</vt:lpstr>
      <vt:lpstr>Agile Fundamentals</vt:lpstr>
      <vt:lpstr>Your Facilitator</vt:lpstr>
      <vt:lpstr>Your Facilitator</vt:lpstr>
      <vt:lpstr>Introductions</vt:lpstr>
      <vt:lpstr>Housekeeping</vt:lpstr>
      <vt:lpstr>What’s coming up…</vt:lpstr>
      <vt:lpstr>Expectation Setting</vt:lpstr>
      <vt:lpstr>Why are we here?</vt:lpstr>
      <vt:lpstr>Process Doodle</vt:lpstr>
      <vt:lpstr>Questions?</vt:lpstr>
      <vt:lpstr>Agile Flavors – Agile or agile?</vt:lpstr>
      <vt:lpstr>Slide 12</vt:lpstr>
      <vt:lpstr>What Flavor of Agile?</vt:lpstr>
      <vt:lpstr>Scrum</vt:lpstr>
      <vt:lpstr>Extreme Programming (XP)</vt:lpstr>
      <vt:lpstr>Crystal Clear</vt:lpstr>
      <vt:lpstr>Lean Software Development</vt:lpstr>
      <vt:lpstr>So What?</vt:lpstr>
      <vt:lpstr>We Are Going to Look at:</vt:lpstr>
      <vt:lpstr>Slide 20</vt:lpstr>
      <vt:lpstr>The Agile Manifesto</vt:lpstr>
      <vt:lpstr>Slide 22</vt:lpstr>
      <vt:lpstr>Slide 23</vt:lpstr>
      <vt:lpstr>Slide 24</vt:lpstr>
      <vt:lpstr>Slide 25</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Origins of Agile</dc:title>
  <dc:creator>Steven List</dc:creator>
  <cp:lastModifiedBy>pellarby</cp:lastModifiedBy>
  <cp:revision>142</cp:revision>
  <dcterms:created xsi:type="dcterms:W3CDTF">2010-09-09T06:52:56Z</dcterms:created>
  <dcterms:modified xsi:type="dcterms:W3CDTF">2012-01-27T19:24:28Z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01-Origins of Agile for Recording</vt:lpwstr>
  </property>
  <property fmtid="{D5CDD505-2E9C-101B-9397-08002B2CF9AE}" pid="4" name="ArticulateGUID">
    <vt:lpwstr>AE0F7B07-A7BD-40BD-B456-F641DF940B29</vt:lpwstr>
  </property>
  <property fmtid="{D5CDD505-2E9C-101B-9397-08002B2CF9AE}" pid="5" name="ArticulateProjectFull">
    <vt:lpwstr>C:\Documents and Settings\Administrator\My Documents\agile_fundamentals\01-Origins of Agile for Recording.ppta</vt:lpwstr>
  </property>
</Properties>
</file>